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6"/>
  </p:notesMasterIdLst>
  <p:handoutMasterIdLst>
    <p:handoutMasterId r:id="rId17"/>
  </p:handoutMasterIdLst>
  <p:sldIdLst>
    <p:sldId id="256" r:id="rId5"/>
    <p:sldId id="374" r:id="rId6"/>
    <p:sldId id="450" r:id="rId7"/>
    <p:sldId id="441" r:id="rId8"/>
    <p:sldId id="442" r:id="rId9"/>
    <p:sldId id="443" r:id="rId10"/>
    <p:sldId id="444" r:id="rId11"/>
    <p:sldId id="445" r:id="rId12"/>
    <p:sldId id="423" r:id="rId13"/>
    <p:sldId id="446" r:id="rId14"/>
    <p:sldId id="447" r:id="rId1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E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9452B3-3897-422B-8981-91E089DBB9DB}" v="3" dt="2023-11-16T08:21:18.4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8205" autoAdjust="0"/>
  </p:normalViewPr>
  <p:slideViewPr>
    <p:cSldViewPr snapToGrid="0">
      <p:cViewPr varScale="1">
        <p:scale>
          <a:sx n="49" d="100"/>
          <a:sy n="49" d="100"/>
        </p:scale>
        <p:origin x="1336" y="48"/>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nl-BE" dirty="0"/>
              <a:t>SUEM 2018</a:t>
            </a:r>
          </a:p>
        </p:txBody>
      </p:sp>
      <p:sp>
        <p:nvSpPr>
          <p:cNvPr id="4" name="Tijdelijke aanduiding voor voet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dirty="0"/>
          </a:p>
        </p:txBody>
      </p:sp>
      <p:sp>
        <p:nvSpPr>
          <p:cNvPr id="6" name="Tijdelijke aanduiding voor dianummer 5"/>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522D270-DE99-43EB-9B14-3A7CB1D3CAEB}" type="slidenum">
              <a:rPr lang="nl-BE" sz="1400" smtClean="0"/>
              <a:t>‹nr.›</a:t>
            </a:fld>
            <a:endParaRPr lang="nl-BE" dirty="0"/>
          </a:p>
        </p:txBody>
      </p:sp>
    </p:spTree>
    <p:extLst>
      <p:ext uri="{BB962C8B-B14F-4D97-AF65-F5344CB8AC3E}">
        <p14:creationId xmlns:p14="http://schemas.microsoft.com/office/powerpoint/2010/main" val="3171259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AAF2C56-177B-4AE0-AC10-9089DB97A246}" type="datetimeFigureOut">
              <a:rPr lang="nl-BE" smtClean="0"/>
              <a:t>22/11/2023</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9412CE2-85F5-438C-B419-4837CB26DE62}" type="slidenum">
              <a:rPr lang="nl-BE" smtClean="0"/>
              <a:t>‹nr.›</a:t>
            </a:fld>
            <a:endParaRPr lang="nl-BE"/>
          </a:p>
        </p:txBody>
      </p:sp>
    </p:spTree>
    <p:extLst>
      <p:ext uri="{BB962C8B-B14F-4D97-AF65-F5344CB8AC3E}">
        <p14:creationId xmlns:p14="http://schemas.microsoft.com/office/powerpoint/2010/main" val="20534918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9412CE2-85F5-438C-B419-4837CB26DE62}" type="slidenum">
              <a:rPr lang="nl-BE" smtClean="0"/>
              <a:t>1</a:t>
            </a:fld>
            <a:endParaRPr lang="nl-BE"/>
          </a:p>
        </p:txBody>
      </p:sp>
    </p:spTree>
    <p:extLst>
      <p:ext uri="{BB962C8B-B14F-4D97-AF65-F5344CB8AC3E}">
        <p14:creationId xmlns:p14="http://schemas.microsoft.com/office/powerpoint/2010/main" val="4037226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203b4cb7f_0_6:notes"/>
          <p:cNvSpPr>
            <a:spLocks noGrp="1" noRot="1" noChangeAspect="1"/>
          </p:cNvSpPr>
          <p:nvPr>
            <p:ph type="sldImg" idx="2"/>
          </p:nvPr>
        </p:nvSpPr>
        <p:spPr>
          <a:xfrm>
            <a:off x="90488" y="746125"/>
            <a:ext cx="6616700" cy="37226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203b4cb7f_0_6:notes"/>
          <p:cNvSpPr txBox="1">
            <a:spLocks noGrp="1"/>
          </p:cNvSpPr>
          <p:nvPr>
            <p:ph type="body" idx="1"/>
          </p:nvPr>
        </p:nvSpPr>
        <p:spPr>
          <a:xfrm>
            <a:off x="678984" y="4715831"/>
            <a:ext cx="5439769" cy="4464873"/>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lang="nl-BE" dirty="0"/>
          </a:p>
        </p:txBody>
      </p:sp>
      <p:sp>
        <p:nvSpPr>
          <p:cNvPr id="153" name="Google Shape;153;g4203b4cb7f_0_6:notes"/>
          <p:cNvSpPr txBox="1">
            <a:spLocks noGrp="1"/>
          </p:cNvSpPr>
          <p:nvPr>
            <p:ph type="sldNum" idx="12"/>
          </p:nvPr>
        </p:nvSpPr>
        <p:spPr>
          <a:xfrm>
            <a:off x="3849664" y="9429968"/>
            <a:ext cx="2946431" cy="494922"/>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BE"/>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9412CE2-85F5-438C-B419-4837CB26DE62}" type="slidenum">
              <a:rPr lang="nl-BE" smtClean="0"/>
              <a:t>2</a:t>
            </a:fld>
            <a:endParaRPr lang="nl-BE"/>
          </a:p>
        </p:txBody>
      </p:sp>
    </p:spTree>
    <p:extLst>
      <p:ext uri="{BB962C8B-B14F-4D97-AF65-F5344CB8AC3E}">
        <p14:creationId xmlns:p14="http://schemas.microsoft.com/office/powerpoint/2010/main" val="1609368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203b4cb7f_0_0:notes"/>
          <p:cNvSpPr>
            <a:spLocks noGrp="1" noRot="1" noChangeAspect="1"/>
          </p:cNvSpPr>
          <p:nvPr>
            <p:ph type="sldImg" idx="2"/>
          </p:nvPr>
        </p:nvSpPr>
        <p:spPr>
          <a:xfrm>
            <a:off x="90488" y="746125"/>
            <a:ext cx="6616700" cy="37226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203b4cb7f_0_0:notes"/>
          <p:cNvSpPr txBox="1">
            <a:spLocks noGrp="1"/>
          </p:cNvSpPr>
          <p:nvPr>
            <p:ph type="body" idx="1"/>
          </p:nvPr>
        </p:nvSpPr>
        <p:spPr>
          <a:xfrm>
            <a:off x="678984" y="4715831"/>
            <a:ext cx="5439769" cy="4464873"/>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45" name="Google Shape;145;g4203b4cb7f_0_0:notes"/>
          <p:cNvSpPr txBox="1">
            <a:spLocks noGrp="1"/>
          </p:cNvSpPr>
          <p:nvPr>
            <p:ph type="sldNum" idx="12"/>
          </p:nvPr>
        </p:nvSpPr>
        <p:spPr>
          <a:xfrm>
            <a:off x="3849664" y="9429968"/>
            <a:ext cx="2946431" cy="494922"/>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BE"/>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a:spLocks noGrp="1" noRot="1" noChangeAspect="1"/>
          </p:cNvSpPr>
          <p:nvPr>
            <p:ph type="sldImg" idx="2"/>
          </p:nvPr>
        </p:nvSpPr>
        <p:spPr>
          <a:xfrm>
            <a:off x="90488" y="746125"/>
            <a:ext cx="6616700" cy="37226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4" name="Google Shape;184;p11:notes"/>
          <p:cNvSpPr txBox="1">
            <a:spLocks noGrp="1"/>
          </p:cNvSpPr>
          <p:nvPr>
            <p:ph type="body" idx="1"/>
          </p:nvPr>
        </p:nvSpPr>
        <p:spPr>
          <a:xfrm>
            <a:off x="678984" y="4715832"/>
            <a:ext cx="5439707" cy="44649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a:spLocks noGrp="1" noRot="1" noChangeAspect="1"/>
          </p:cNvSpPr>
          <p:nvPr>
            <p:ph type="sldImg" idx="2"/>
          </p:nvPr>
        </p:nvSpPr>
        <p:spPr>
          <a:xfrm>
            <a:off x="90488" y="746125"/>
            <a:ext cx="6616700" cy="37226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4" name="Google Shape;184;p11:notes"/>
          <p:cNvSpPr txBox="1">
            <a:spLocks noGrp="1"/>
          </p:cNvSpPr>
          <p:nvPr>
            <p:ph type="body" idx="1"/>
          </p:nvPr>
        </p:nvSpPr>
        <p:spPr>
          <a:xfrm>
            <a:off x="678984" y="4715832"/>
            <a:ext cx="5439707" cy="44649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39412CE2-85F5-438C-B419-4837CB26DE62}" type="slidenum">
              <a:rPr lang="nl-BE" smtClean="0"/>
              <a:t>7</a:t>
            </a:fld>
            <a:endParaRPr lang="nl-BE"/>
          </a:p>
        </p:txBody>
      </p:sp>
    </p:spTree>
    <p:extLst>
      <p:ext uri="{BB962C8B-B14F-4D97-AF65-F5344CB8AC3E}">
        <p14:creationId xmlns:p14="http://schemas.microsoft.com/office/powerpoint/2010/main" val="3417899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39412CE2-85F5-438C-B419-4837CB26DE62}" type="slidenum">
              <a:rPr lang="nl-BE" smtClean="0"/>
              <a:t>8</a:t>
            </a:fld>
            <a:endParaRPr lang="nl-BE"/>
          </a:p>
        </p:txBody>
      </p:sp>
    </p:spTree>
    <p:extLst>
      <p:ext uri="{BB962C8B-B14F-4D97-AF65-F5344CB8AC3E}">
        <p14:creationId xmlns:p14="http://schemas.microsoft.com/office/powerpoint/2010/main" val="1586699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9412CE2-85F5-438C-B419-4837CB26DE62}" type="slidenum">
              <a:rPr lang="nl-BE" smtClean="0"/>
              <a:t>9</a:t>
            </a:fld>
            <a:endParaRPr lang="nl-BE"/>
          </a:p>
        </p:txBody>
      </p:sp>
    </p:spTree>
    <p:extLst>
      <p:ext uri="{BB962C8B-B14F-4D97-AF65-F5344CB8AC3E}">
        <p14:creationId xmlns:p14="http://schemas.microsoft.com/office/powerpoint/2010/main" val="919094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39412CE2-85F5-438C-B419-4837CB26DE62}" type="slidenum">
              <a:rPr lang="nl-BE" smtClean="0"/>
              <a:t>10</a:t>
            </a:fld>
            <a:endParaRPr lang="nl-BE"/>
          </a:p>
        </p:txBody>
      </p:sp>
    </p:spTree>
    <p:extLst>
      <p:ext uri="{BB962C8B-B14F-4D97-AF65-F5344CB8AC3E}">
        <p14:creationId xmlns:p14="http://schemas.microsoft.com/office/powerpoint/2010/main" val="2609650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3175" y="-8467"/>
            <a:ext cx="12188825" cy="6866467"/>
            <a:chOff x="0" y="-8467"/>
            <a:chExt cx="12188825" cy="6866467"/>
          </a:xfrm>
        </p:grpSpPr>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pic>
        <p:nvPicPr>
          <p:cNvPr id="20" name="Picture 4" descr="Afbeeldingsresultaat voor suem logo">
            <a:extLst>
              <a:ext uri="{FF2B5EF4-FFF2-40B4-BE49-F238E27FC236}">
                <a16:creationId xmlns:a16="http://schemas.microsoft.com/office/drawing/2014/main" id="{9372C84E-16AA-4484-A70E-E7959C17D76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02130" y="5732625"/>
            <a:ext cx="1083294" cy="9825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Bullet pagina 4">
    <p:spTree>
      <p:nvGrpSpPr>
        <p:cNvPr id="1" name=""/>
        <p:cNvGrpSpPr/>
        <p:nvPr/>
      </p:nvGrpSpPr>
      <p:grpSpPr>
        <a:xfrm>
          <a:off x="0" y="0"/>
          <a:ext cx="0" cy="0"/>
          <a:chOff x="0" y="0"/>
          <a:chExt cx="0" cy="0"/>
        </a:xfrm>
      </p:grpSpPr>
      <p:pic>
        <p:nvPicPr>
          <p:cNvPr id="8" name="Picture 2" descr="pp_logo_pos.png"/>
          <p:cNvPicPr>
            <a:picLocks noChangeAspect="1"/>
          </p:cNvPicPr>
          <p:nvPr userDrawn="1"/>
        </p:nvPicPr>
        <p:blipFill>
          <a:blip r:embed="rId2"/>
          <a:srcRect/>
          <a:stretch>
            <a:fillRect/>
          </a:stretch>
        </p:blipFill>
        <p:spPr bwMode="auto">
          <a:xfrm>
            <a:off x="10193867" y="5886450"/>
            <a:ext cx="1587500" cy="742950"/>
          </a:xfrm>
          <a:prstGeom prst="rect">
            <a:avLst/>
          </a:prstGeom>
          <a:noFill/>
          <a:ln w="9525">
            <a:noFill/>
            <a:miter lim="800000"/>
            <a:headEnd/>
            <a:tailEnd/>
          </a:ln>
        </p:spPr>
      </p:pic>
      <p:sp>
        <p:nvSpPr>
          <p:cNvPr id="9" name="Content Placeholder 2"/>
          <p:cNvSpPr>
            <a:spLocks noGrp="1"/>
          </p:cNvSpPr>
          <p:nvPr>
            <p:ph idx="1"/>
          </p:nvPr>
        </p:nvSpPr>
        <p:spPr>
          <a:xfrm>
            <a:off x="5245396" y="1089642"/>
            <a:ext cx="6701011" cy="3857096"/>
          </a:xfrm>
          <a:prstGeom prst="rect">
            <a:avLst/>
          </a:prstGeom>
        </p:spPr>
        <p:txBody>
          <a:bodyPr anchor="ctr"/>
          <a:lstStyle>
            <a:lvl1pPr marL="0" indent="0" algn="ctr">
              <a:buSzPct val="100000"/>
              <a:buFontTx/>
              <a:buNone/>
              <a:defRPr sz="3600" b="0" i="1" baseline="0">
                <a:solidFill>
                  <a:srgbClr val="0070C0"/>
                </a:solidFill>
                <a:latin typeface="Calibri"/>
                <a:cs typeface="Calibri"/>
              </a:defRPr>
            </a:lvl1pPr>
            <a:lvl2pPr marL="342900" indent="0">
              <a:buFontTx/>
              <a:buNone/>
              <a:defRPr sz="1350" b="0" i="0" spc="23">
                <a:solidFill>
                  <a:srgbClr val="FCB514"/>
                </a:solidFill>
                <a:latin typeface="Calibri"/>
                <a:cs typeface="Calibri"/>
              </a:defRPr>
            </a:lvl2pPr>
            <a:lvl3pPr marL="685800" indent="0">
              <a:buFontTx/>
              <a:buNone/>
              <a:defRPr sz="1200">
                <a:solidFill>
                  <a:srgbClr val="3E2B2E"/>
                </a:solidFill>
              </a:defRPr>
            </a:lvl3pPr>
            <a:lvl4pPr marL="1028700" indent="0">
              <a:buFontTx/>
              <a:buNone/>
              <a:defRPr sz="1200">
                <a:solidFill>
                  <a:srgbClr val="3E2B2E"/>
                </a:solidFill>
              </a:defRPr>
            </a:lvl4pPr>
            <a:lvl5pPr marL="1371600" indent="0">
              <a:buFontTx/>
              <a:buNone/>
              <a:defRPr sz="1200">
                <a:solidFill>
                  <a:srgbClr val="3E2B2E"/>
                </a:solidFill>
              </a:defRPr>
            </a:lvl5pPr>
          </a:lstStyle>
          <a:p>
            <a:pPr lvl="0"/>
            <a:r>
              <a:rPr lang="nl-NL"/>
              <a:t>Klik om de modelstijlen te bewerken</a:t>
            </a:r>
          </a:p>
          <a:p>
            <a:pPr lvl="0"/>
            <a:endParaRPr lang="nl-NL"/>
          </a:p>
        </p:txBody>
      </p:sp>
      <p:pic>
        <p:nvPicPr>
          <p:cNvPr id="5" name="Afbeelding 4"/>
          <p:cNvPicPr>
            <a:picLocks noChangeAspect="1"/>
          </p:cNvPicPr>
          <p:nvPr userDrawn="1"/>
        </p:nvPicPr>
        <p:blipFill>
          <a:blip r:embed="rId3"/>
          <a:stretch>
            <a:fillRect/>
          </a:stretch>
        </p:blipFill>
        <p:spPr>
          <a:xfrm>
            <a:off x="537633" y="6332051"/>
            <a:ext cx="1831340" cy="293370"/>
          </a:xfrm>
          <a:prstGeom prst="rect">
            <a:avLst/>
          </a:prstGeom>
        </p:spPr>
      </p:pic>
      <p:sp>
        <p:nvSpPr>
          <p:cNvPr id="6" name="Tijdelijke aanduiding voor dianummer 3"/>
          <p:cNvSpPr>
            <a:spLocks noGrp="1"/>
          </p:cNvSpPr>
          <p:nvPr>
            <p:ph type="sldNum" sz="quarter" idx="4"/>
          </p:nvPr>
        </p:nvSpPr>
        <p:spPr>
          <a:xfrm>
            <a:off x="1" y="1"/>
            <a:ext cx="803564" cy="365125"/>
          </a:xfrm>
          <a:prstGeom prst="rect">
            <a:avLst/>
          </a:prstGeom>
        </p:spPr>
        <p:txBody>
          <a:bodyPr/>
          <a:lstStyle>
            <a:lvl1pPr>
              <a:defRPr sz="1000"/>
            </a:lvl1pPr>
          </a:lstStyle>
          <a:p>
            <a:fld id="{0C10B093-6F52-4283-86DC-A3698EB7EE15}" type="slidenum">
              <a:rPr lang="nl-BE" smtClean="0"/>
              <a:pPr/>
              <a:t>‹nr.›</a:t>
            </a:fld>
            <a:endParaRPr lang="nl-BE" dirty="0"/>
          </a:p>
        </p:txBody>
      </p:sp>
    </p:spTree>
    <p:extLst>
      <p:ext uri="{BB962C8B-B14F-4D97-AF65-F5344CB8AC3E}">
        <p14:creationId xmlns:p14="http://schemas.microsoft.com/office/powerpoint/2010/main" val="38464674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6" presetClass="entr" presetSubtype="21"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barn(inVertical)">
                      <p:cBhvr>
                        <p:cTn dur="500"/>
                        <p:tgtEl>
                          <p:spTgt spid="9"/>
                        </p:tgtEl>
                      </p:cBhvr>
                    </p:animEffect>
                  </p:childTnLst>
                </p:cTn>
              </p:par>
            </p:tnLst>
          </p:tmpl>
        </p:tmplLst>
      </p:bldP>
    </p:bld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2A54C80-263E-416B-A8E0-580EDEADCBDC}" type="datetimeFigureOut">
              <a:rPr lang="en-US" dirty="0"/>
              <a:t>11/22/2023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userDrawn="1">
            <p:ph type="title"/>
          </p:nvPr>
        </p:nvSpPr>
        <p:spPr>
          <a:xfrm>
            <a:off x="677334" y="609600"/>
            <a:ext cx="8596668" cy="1320800"/>
          </a:xfrm>
          <a:prstGeom prst="rect">
            <a:avLst/>
          </a:prstGeom>
        </p:spPr>
        <p:txBody>
          <a:bodyPr vert="horz" lIns="91440" tIns="45720" rIns="91440" bIns="45720" rtlCol="0" anchor="t">
            <a:normAutofit/>
          </a:bodyPr>
          <a:lstStyle/>
          <a:p>
            <a:r>
              <a:rPr lang="nl-NL" dirty="0"/>
              <a:t>Klik om de stijl te bewerken</a:t>
            </a:r>
            <a:endParaRPr lang="en-US" dirty="0"/>
          </a:p>
        </p:txBody>
      </p:sp>
      <p:sp>
        <p:nvSpPr>
          <p:cNvPr id="3" name="Text Placeholder 2"/>
          <p:cNvSpPr>
            <a:spLocks noGrp="1"/>
          </p:cNvSpPr>
          <p:nvPr userDrawn="1">
            <p:ph type="body" idx="1"/>
          </p:nvPr>
        </p:nvSpPr>
        <p:spPr>
          <a:xfrm>
            <a:off x="677334" y="2160589"/>
            <a:ext cx="8596668" cy="388077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userDrawn="1">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11/22/2023</a:t>
            </a:fld>
            <a:endParaRPr lang="en-US" dirty="0"/>
          </a:p>
        </p:txBody>
      </p:sp>
      <p:sp>
        <p:nvSpPr>
          <p:cNvPr id="5" name="Footer Placeholder 4"/>
          <p:cNvSpPr>
            <a:spLocks noGrp="1"/>
          </p:cNvSpPr>
          <p:nvPr userDrawn="1">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userDrawn="1">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pic>
        <p:nvPicPr>
          <p:cNvPr id="18" name="Picture 4" descr="Afbeeldingsresultaat voor suem logo">
            <a:extLst>
              <a:ext uri="{FF2B5EF4-FFF2-40B4-BE49-F238E27FC236}">
                <a16:creationId xmlns:a16="http://schemas.microsoft.com/office/drawing/2014/main" id="{5033217E-10C7-4EF3-935F-6F8A812B593C}"/>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1002130" y="5732625"/>
            <a:ext cx="1083294" cy="98259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71" r:id="rId17"/>
  </p:sldLayoutIdLst>
  <p:txStyles>
    <p:titleStyle>
      <a:lvl1pPr algn="l" defTabSz="457200" rtl="0" eaLnBrk="1" latinLnBrk="0" hangingPunct="1">
        <a:spcBef>
          <a:spcPct val="0"/>
        </a:spcBef>
        <a:buNone/>
        <a:defRPr sz="40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rut.kelchtermans@Synkroon.b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mailto:charlien.Sysmans@synkroon.b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00750" y="1764306"/>
            <a:ext cx="7766936" cy="3112494"/>
          </a:xfrm>
        </p:spPr>
        <p:txBody>
          <a:bodyPr/>
          <a:lstStyle/>
          <a:p>
            <a:br>
              <a:rPr lang="nl-BE" dirty="0"/>
            </a:br>
            <a:r>
              <a:rPr lang="nl-BE" dirty="0">
                <a:solidFill>
                  <a:srgbClr val="0070C0"/>
                </a:solidFill>
                <a:latin typeface="Arial Narrow" panose="020B0606020202030204" pitchFamily="34" charset="0"/>
              </a:rPr>
              <a:t>Jij SUEM-coach?</a:t>
            </a:r>
            <a:br>
              <a:rPr lang="nl-BE" dirty="0">
                <a:solidFill>
                  <a:srgbClr val="0070C0"/>
                </a:solidFill>
                <a:latin typeface="Arial Narrow" panose="020B0606020202030204" pitchFamily="34" charset="0"/>
              </a:rPr>
            </a:br>
            <a:endParaRPr lang="nl-BE" dirty="0">
              <a:solidFill>
                <a:srgbClr val="0070C0"/>
              </a:solidFill>
              <a:latin typeface="Arial Narrow" panose="020B0606020202030204" pitchFamily="34" charset="0"/>
            </a:endParaRPr>
          </a:p>
        </p:txBody>
      </p:sp>
      <p:sp>
        <p:nvSpPr>
          <p:cNvPr id="3" name="Ondertitel 2"/>
          <p:cNvSpPr>
            <a:spLocks noGrp="1"/>
          </p:cNvSpPr>
          <p:nvPr>
            <p:ph type="subTitle" idx="1"/>
          </p:nvPr>
        </p:nvSpPr>
        <p:spPr>
          <a:xfrm>
            <a:off x="2200750" y="4037404"/>
            <a:ext cx="7766936" cy="1096899"/>
          </a:xfrm>
        </p:spPr>
        <p:txBody>
          <a:bodyPr/>
          <a:lstStyle/>
          <a:p>
            <a:r>
              <a:rPr lang="nl-BE" sz="2000" dirty="0"/>
              <a:t>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784"/>
            <a:ext cx="3373464" cy="6894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9074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6937248" y="5843330"/>
            <a:ext cx="4059936" cy="276999"/>
          </a:xfrm>
          <a:prstGeom prst="rect">
            <a:avLst/>
          </a:prstGeom>
          <a:noFill/>
        </p:spPr>
        <p:txBody>
          <a:bodyPr wrap="square" rtlCol="0">
            <a:spAutoFit/>
          </a:bodyPr>
          <a:lstStyle/>
          <a:p>
            <a:pPr algn="r"/>
            <a:r>
              <a:rPr lang="nl-BE" sz="1200" i="1" dirty="0">
                <a:solidFill>
                  <a:srgbClr val="1A4352"/>
                </a:solidFill>
              </a:rPr>
              <a:t>Bron: </a:t>
            </a:r>
            <a:r>
              <a:rPr lang="nl-BE" sz="1200" i="1" dirty="0" err="1">
                <a:solidFill>
                  <a:srgbClr val="1A4352"/>
                </a:solidFill>
              </a:rPr>
              <a:t>Arvastat</a:t>
            </a:r>
            <a:r>
              <a:rPr lang="nl-BE" sz="1200" i="1" dirty="0">
                <a:solidFill>
                  <a:srgbClr val="1A4352"/>
                </a:solidFill>
              </a:rPr>
              <a:t> – augustus 2018</a:t>
            </a:r>
          </a:p>
        </p:txBody>
      </p:sp>
      <p:sp>
        <p:nvSpPr>
          <p:cNvPr id="6" name="Google Shape;147;p21"/>
          <p:cNvSpPr txBox="1">
            <a:spLocks/>
          </p:cNvSpPr>
          <p:nvPr/>
        </p:nvSpPr>
        <p:spPr>
          <a:xfrm>
            <a:off x="1276901" y="348179"/>
            <a:ext cx="98552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nl-BE" sz="4000" b="1" dirty="0">
                <a:solidFill>
                  <a:srgbClr val="0070C0"/>
                </a:solidFill>
                <a:latin typeface="Arial Narrow" panose="020B0606020202030204" pitchFamily="34" charset="0"/>
              </a:rPr>
              <a:t>Ik, als coach en Supported Employment?</a:t>
            </a:r>
          </a:p>
        </p:txBody>
      </p:sp>
      <p:pic>
        <p:nvPicPr>
          <p:cNvPr id="2" name="Afbeelding 1">
            <a:extLst>
              <a:ext uri="{FF2B5EF4-FFF2-40B4-BE49-F238E27FC236}">
                <a16:creationId xmlns:a16="http://schemas.microsoft.com/office/drawing/2014/main" id="{8879FD59-D157-404E-96A9-0C603FB81FC8}"/>
              </a:ext>
            </a:extLst>
          </p:cNvPr>
          <p:cNvPicPr>
            <a:picLocks noChangeAspect="1"/>
          </p:cNvPicPr>
          <p:nvPr/>
        </p:nvPicPr>
        <p:blipFill>
          <a:blip r:embed="rId3"/>
          <a:stretch>
            <a:fillRect/>
          </a:stretch>
        </p:blipFill>
        <p:spPr>
          <a:xfrm>
            <a:off x="3810000" y="1699215"/>
            <a:ext cx="4572000" cy="4629150"/>
          </a:xfrm>
          <a:prstGeom prst="rect">
            <a:avLst/>
          </a:prstGeom>
        </p:spPr>
      </p:pic>
    </p:spTree>
    <p:extLst>
      <p:ext uri="{BB962C8B-B14F-4D97-AF65-F5344CB8AC3E}">
        <p14:creationId xmlns:p14="http://schemas.microsoft.com/office/powerpoint/2010/main" val="4038571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4"/>
        <p:cNvGrpSpPr/>
        <p:nvPr/>
      </p:nvGrpSpPr>
      <p:grpSpPr>
        <a:xfrm>
          <a:off x="0" y="0"/>
          <a:ext cx="0" cy="0"/>
          <a:chOff x="0" y="0"/>
          <a:chExt cx="0" cy="0"/>
        </a:xfrm>
      </p:grpSpPr>
      <p:grpSp>
        <p:nvGrpSpPr>
          <p:cNvPr id="96" name="Group 95">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7" name="Straight Connector 96">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9"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100"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101" name="Isosceles Triangle 100">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102"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103"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104"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105" name="Isosceles Triangle 104">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sp>
          <p:nvSpPr>
            <p:cNvPr id="106" name="Isosceles Triangle 105">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BE"/>
            </a:p>
          </p:txBody>
        </p:sp>
      </p:grpSp>
      <p:sp>
        <p:nvSpPr>
          <p:cNvPr id="155" name="Google Shape;155;p22"/>
          <p:cNvSpPr txBox="1">
            <a:spLocks noGrp="1"/>
          </p:cNvSpPr>
          <p:nvPr>
            <p:ph type="title"/>
          </p:nvPr>
        </p:nvSpPr>
        <p:spPr>
          <a:xfrm>
            <a:off x="1199195" y="5279643"/>
            <a:ext cx="8288032" cy="1096316"/>
          </a:xfrm>
          <a:prstGeom prst="rect">
            <a:avLst/>
          </a:prstGeom>
        </p:spPr>
        <p:txBody>
          <a:bodyPr spcFirstLastPara="1" vert="horz" lIns="91440" tIns="45720" rIns="91440" bIns="45720" rtlCol="0" anchor="b" anchorCtr="0">
            <a:normAutofit fontScale="90000"/>
          </a:bodyPr>
          <a:lstStyle/>
          <a:p>
            <a:pPr algn="ctr"/>
            <a:r>
              <a:rPr lang="en-US" sz="1400" b="1" kern="1200" dirty="0">
                <a:solidFill>
                  <a:srgbClr val="0070C0"/>
                </a:solidFill>
                <a:latin typeface="Arial Narrow" panose="020B0606020202030204" pitchFamily="34" charset="0"/>
              </a:rPr>
              <a:t>Rut Kelchtermans</a:t>
            </a:r>
            <a:br>
              <a:rPr lang="en-US" sz="1400" b="1" kern="1200" dirty="0">
                <a:solidFill>
                  <a:srgbClr val="0070C0"/>
                </a:solidFill>
                <a:latin typeface="Arial Narrow" panose="020B0606020202030204" pitchFamily="34" charset="0"/>
              </a:rPr>
            </a:br>
            <a:r>
              <a:rPr lang="en-US" sz="1400" b="1" kern="1200" dirty="0">
                <a:solidFill>
                  <a:srgbClr val="0070C0"/>
                </a:solidFill>
                <a:latin typeface="Arial Narrow" panose="020B0606020202030204" pitchFamily="34" charset="0"/>
              </a:rPr>
              <a:t>Supported Employment coach</a:t>
            </a:r>
            <a:br>
              <a:rPr lang="en-US" sz="1400" b="1" kern="1200" dirty="0">
                <a:solidFill>
                  <a:srgbClr val="0070C0"/>
                </a:solidFill>
                <a:latin typeface="Arial Narrow" panose="020B0606020202030204" pitchFamily="34" charset="0"/>
              </a:rPr>
            </a:br>
            <a:r>
              <a:rPr lang="en-US" sz="1400" b="1" kern="1200" dirty="0">
                <a:solidFill>
                  <a:srgbClr val="0070C0"/>
                </a:solidFill>
                <a:latin typeface="Arial Narrow" panose="020B0606020202030204" pitchFamily="34" charset="0"/>
                <a:hlinkClick r:id="rId3">
                  <a:extLst>
                    <a:ext uri="{A12FA001-AC4F-418D-AE19-62706E023703}">
                      <ahyp:hlinkClr xmlns:ahyp="http://schemas.microsoft.com/office/drawing/2018/hyperlinkcolor" val="tx"/>
                    </a:ext>
                  </a:extLst>
                </a:hlinkClick>
              </a:rPr>
              <a:t>rut.kelchtermans@Synkroon.be</a:t>
            </a:r>
            <a:br>
              <a:rPr lang="en-US" sz="1400" b="1" kern="1200" dirty="0">
                <a:solidFill>
                  <a:srgbClr val="0070C0"/>
                </a:solidFill>
                <a:latin typeface="Arial Narrow" panose="020B0606020202030204" pitchFamily="34" charset="0"/>
              </a:rPr>
            </a:br>
            <a:r>
              <a:rPr lang="en-US" sz="1400" b="1" kern="1200" dirty="0">
                <a:solidFill>
                  <a:srgbClr val="0070C0"/>
                </a:solidFill>
                <a:latin typeface="Arial Narrow" panose="020B0606020202030204" pitchFamily="34" charset="0"/>
              </a:rPr>
              <a:t>0493 89 47 32</a:t>
            </a:r>
            <a:br>
              <a:rPr lang="en-US" sz="1400" b="1" kern="1200" dirty="0">
                <a:solidFill>
                  <a:srgbClr val="0070C0"/>
                </a:solidFill>
                <a:latin typeface="Arial Narrow" panose="020B0606020202030204" pitchFamily="34" charset="0"/>
              </a:rPr>
            </a:br>
            <a:br>
              <a:rPr lang="en-US" sz="1400" b="1" kern="1200" dirty="0">
                <a:solidFill>
                  <a:srgbClr val="0070C0"/>
                </a:solidFill>
                <a:latin typeface="Arial Narrow" panose="020B0606020202030204" pitchFamily="34" charset="0"/>
              </a:rPr>
            </a:br>
            <a:r>
              <a:rPr lang="en-US" sz="1400" b="1" kern="1200" dirty="0">
                <a:solidFill>
                  <a:srgbClr val="0070C0"/>
                </a:solidFill>
                <a:latin typeface="Arial Narrow" panose="020B0606020202030204" pitchFamily="34" charset="0"/>
              </a:rPr>
              <a:t>Charlien Sysmans </a:t>
            </a:r>
            <a:br>
              <a:rPr lang="en-US" sz="1400" b="1" kern="1200" dirty="0">
                <a:solidFill>
                  <a:srgbClr val="0070C0"/>
                </a:solidFill>
                <a:latin typeface="Arial Narrow" panose="020B0606020202030204" pitchFamily="34" charset="0"/>
              </a:rPr>
            </a:br>
            <a:r>
              <a:rPr lang="en-US" sz="1400" b="1" kern="1200" dirty="0">
                <a:solidFill>
                  <a:srgbClr val="0070C0"/>
                </a:solidFill>
                <a:latin typeface="Arial Narrow" panose="020B0606020202030204" pitchFamily="34" charset="0"/>
              </a:rPr>
              <a:t>Supported Employment coach</a:t>
            </a:r>
            <a:br>
              <a:rPr lang="en-US" sz="1400" b="1" kern="1200" dirty="0">
                <a:solidFill>
                  <a:srgbClr val="0070C0"/>
                </a:solidFill>
                <a:latin typeface="Arial Narrow" panose="020B0606020202030204" pitchFamily="34" charset="0"/>
              </a:rPr>
            </a:br>
            <a:r>
              <a:rPr lang="en-US" sz="1400" dirty="0">
                <a:solidFill>
                  <a:srgbClr val="0070C0"/>
                </a:solidFill>
                <a:latin typeface="Arial Narrow" panose="020B0606020202030204" pitchFamily="34" charset="0"/>
                <a:hlinkClick r:id="rId4">
                  <a:extLst>
                    <a:ext uri="{A12FA001-AC4F-418D-AE19-62706E023703}">
                      <ahyp:hlinkClr xmlns:ahyp="http://schemas.microsoft.com/office/drawing/2018/hyperlinkcolor" val="tx"/>
                    </a:ext>
                  </a:extLst>
                </a:hlinkClick>
              </a:rPr>
              <a:t>charlien.Sysmans@synkroon.be</a:t>
            </a:r>
            <a:r>
              <a:rPr lang="en-US" sz="1400" dirty="0">
                <a:solidFill>
                  <a:srgbClr val="0070C0"/>
                </a:solidFill>
                <a:latin typeface="Arial Narrow" panose="020B0606020202030204" pitchFamily="34" charset="0"/>
              </a:rPr>
              <a:t> </a:t>
            </a:r>
            <a:br>
              <a:rPr lang="en-US" sz="1400" b="1" kern="1200" dirty="0">
                <a:solidFill>
                  <a:srgbClr val="0070C0"/>
                </a:solidFill>
                <a:latin typeface="Arial Narrow" panose="020B0606020202030204" pitchFamily="34" charset="0"/>
              </a:rPr>
            </a:br>
            <a:r>
              <a:rPr lang="en-US" sz="1400" b="1" kern="1200" dirty="0">
                <a:solidFill>
                  <a:srgbClr val="0070C0"/>
                </a:solidFill>
                <a:latin typeface="Arial Narrow" panose="020B0606020202030204" pitchFamily="34" charset="0"/>
              </a:rPr>
              <a:t>0492 25 92 06</a:t>
            </a:r>
          </a:p>
        </p:txBody>
      </p:sp>
      <p:pic>
        <p:nvPicPr>
          <p:cNvPr id="3" name="Afbeelding 2">
            <a:extLst>
              <a:ext uri="{FF2B5EF4-FFF2-40B4-BE49-F238E27FC236}">
                <a16:creationId xmlns:a16="http://schemas.microsoft.com/office/drawing/2014/main" id="{586A10D9-4639-4F7C-8723-D84E55CCB88D}"/>
              </a:ext>
            </a:extLst>
          </p:cNvPr>
          <p:cNvPicPr>
            <a:picLocks noChangeAspect="1"/>
          </p:cNvPicPr>
          <p:nvPr/>
        </p:nvPicPr>
        <p:blipFill>
          <a:blip r:embed="rId5"/>
          <a:stretch>
            <a:fillRect/>
          </a:stretch>
        </p:blipFill>
        <p:spPr>
          <a:xfrm>
            <a:off x="2184047" y="934222"/>
            <a:ext cx="5891875" cy="3299450"/>
          </a:xfrm>
          <a:prstGeom prst="rect">
            <a:avLst/>
          </a:prstGeom>
        </p:spPr>
      </p:pic>
    </p:spTree>
    <p:extLst>
      <p:ext uri="{BB962C8B-B14F-4D97-AF65-F5344CB8AC3E}">
        <p14:creationId xmlns:p14="http://schemas.microsoft.com/office/powerpoint/2010/main" val="1514693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E8E20D-D706-45DB-A8AE-22468A5AC5EC}"/>
              </a:ext>
            </a:extLst>
          </p:cNvPr>
          <p:cNvSpPr>
            <a:spLocks noGrp="1"/>
          </p:cNvSpPr>
          <p:nvPr>
            <p:ph type="title"/>
          </p:nvPr>
        </p:nvSpPr>
        <p:spPr>
          <a:xfrm>
            <a:off x="676746" y="609600"/>
            <a:ext cx="3729076" cy="1320800"/>
          </a:xfrm>
        </p:spPr>
        <p:txBody>
          <a:bodyPr anchor="ctr">
            <a:normAutofit fontScale="90000"/>
          </a:bodyPr>
          <a:lstStyle/>
          <a:p>
            <a:r>
              <a:rPr lang="nl-BE" sz="4400" dirty="0">
                <a:solidFill>
                  <a:srgbClr val="0070C0"/>
                </a:solidFill>
                <a:latin typeface="Arial Narrow" panose="020B0606020202030204" pitchFamily="34" charset="0"/>
                <a:cs typeface="Calibri Light"/>
              </a:rPr>
              <a:t>Supported Employment …</a:t>
            </a:r>
          </a:p>
        </p:txBody>
      </p:sp>
      <p:sp>
        <p:nvSpPr>
          <p:cNvPr id="4" name="Tijdelijke aanduiding voor inhoud 3">
            <a:extLst>
              <a:ext uri="{FF2B5EF4-FFF2-40B4-BE49-F238E27FC236}">
                <a16:creationId xmlns:a16="http://schemas.microsoft.com/office/drawing/2014/main" id="{E5CAB025-4FD5-7899-BB98-8366AA06740F}"/>
              </a:ext>
            </a:extLst>
          </p:cNvPr>
          <p:cNvSpPr>
            <a:spLocks noGrp="1"/>
          </p:cNvSpPr>
          <p:nvPr>
            <p:ph idx="1"/>
          </p:nvPr>
        </p:nvSpPr>
        <p:spPr/>
        <p:txBody>
          <a:bodyPr/>
          <a:lstStyle/>
          <a:p>
            <a:pPr algn="l"/>
            <a:r>
              <a:rPr lang="nl-NL" b="1" i="0" cap="all" dirty="0">
                <a:solidFill>
                  <a:srgbClr val="C52309"/>
                </a:solidFill>
                <a:effectLst/>
                <a:latin typeface="myriad-pro-condensed"/>
              </a:rPr>
              <a:t>WAT IS SUPPORTED EMPLOYMENT?</a:t>
            </a:r>
          </a:p>
          <a:p>
            <a:pPr algn="l"/>
            <a:r>
              <a:rPr lang="nl-NL" b="0" i="0" dirty="0">
                <a:solidFill>
                  <a:srgbClr val="C52309"/>
                </a:solidFill>
                <a:effectLst/>
                <a:latin typeface="myriad-pro"/>
              </a:rPr>
              <a:t>Supported Employment wordt internationaal als de beste praktijk beschouwd om de slaagkansen op een ‘gewone’ werkvloer te waarborgen voor mensen met een (</a:t>
            </a:r>
            <a:r>
              <a:rPr lang="nl-NL" b="0" i="0" dirty="0" err="1">
                <a:solidFill>
                  <a:srgbClr val="C52309"/>
                </a:solidFill>
                <a:effectLst/>
                <a:latin typeface="myriad-pro"/>
              </a:rPr>
              <a:t>arbeids</a:t>
            </a:r>
            <a:r>
              <a:rPr lang="nl-NL" b="0" i="0" dirty="0">
                <a:solidFill>
                  <a:srgbClr val="C52309"/>
                </a:solidFill>
                <a:effectLst/>
                <a:latin typeface="myriad-pro"/>
              </a:rPr>
              <a:t>)beperking en andere </a:t>
            </a:r>
            <a:r>
              <a:rPr lang="nl-NL" dirty="0">
                <a:solidFill>
                  <a:srgbClr val="C52309"/>
                </a:solidFill>
                <a:latin typeface="myriad-pro"/>
              </a:rPr>
              <a:t>groepen in een kwetsbare positie</a:t>
            </a:r>
            <a:br>
              <a:rPr lang="nl-NL" b="0" i="0" dirty="0">
                <a:solidFill>
                  <a:srgbClr val="C52309"/>
                </a:solidFill>
                <a:effectLst/>
                <a:latin typeface="myriad-pro"/>
              </a:rPr>
            </a:br>
            <a:br>
              <a:rPr lang="nl-NL" b="0" i="0" dirty="0">
                <a:solidFill>
                  <a:srgbClr val="C52309"/>
                </a:solidFill>
                <a:effectLst/>
                <a:latin typeface="myriad-pro"/>
              </a:rPr>
            </a:br>
            <a:r>
              <a:rPr lang="nl-NL" b="0" i="0" dirty="0">
                <a:solidFill>
                  <a:srgbClr val="C52309"/>
                </a:solidFill>
                <a:effectLst/>
                <a:latin typeface="myriad-pro"/>
              </a:rPr>
              <a:t>De methodiek is een 5-stappenproces dat de klant ondersteunt voor, tijdens en na het vinden van een job. Ook de werkgever wordt ondersteund. Hierbij ligt de focus op de mogelijkheden van de persoon eerder dan op de beperkingen.</a:t>
            </a:r>
          </a:p>
          <a:p>
            <a:endParaRPr lang="nl-BE" dirty="0"/>
          </a:p>
        </p:txBody>
      </p:sp>
    </p:spTree>
    <p:extLst>
      <p:ext uri="{BB962C8B-B14F-4D97-AF65-F5344CB8AC3E}">
        <p14:creationId xmlns:p14="http://schemas.microsoft.com/office/powerpoint/2010/main" val="1057696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CE3B1D-5A44-4DAE-942D-95A667A5A9D1}"/>
              </a:ext>
            </a:extLst>
          </p:cNvPr>
          <p:cNvSpPr>
            <a:spLocks noGrp="1"/>
          </p:cNvSpPr>
          <p:nvPr>
            <p:ph type="title"/>
          </p:nvPr>
        </p:nvSpPr>
        <p:spPr/>
        <p:txBody>
          <a:bodyPr>
            <a:normAutofit/>
          </a:bodyPr>
          <a:lstStyle/>
          <a:p>
            <a:r>
              <a:rPr lang="nl-BE" dirty="0">
                <a:solidFill>
                  <a:srgbClr val="0070C0"/>
                </a:solidFill>
                <a:latin typeface="Arial Narrow" panose="020B0606020202030204" pitchFamily="34" charset="0"/>
              </a:rPr>
              <a:t>Betaalde arbeid voor </a:t>
            </a:r>
            <a:br>
              <a:rPr lang="nl-BE" dirty="0">
                <a:solidFill>
                  <a:srgbClr val="0070C0"/>
                </a:solidFill>
                <a:latin typeface="Arial Narrow" panose="020B0606020202030204" pitchFamily="34" charset="0"/>
              </a:rPr>
            </a:br>
            <a:r>
              <a:rPr lang="nl-BE" dirty="0">
                <a:solidFill>
                  <a:srgbClr val="0070C0"/>
                </a:solidFill>
                <a:latin typeface="Arial Narrow" panose="020B0606020202030204" pitchFamily="34" charset="0"/>
              </a:rPr>
              <a:t>iedereen….</a:t>
            </a:r>
          </a:p>
        </p:txBody>
      </p:sp>
      <p:sp>
        <p:nvSpPr>
          <p:cNvPr id="3" name="Tijdelijke aanduiding voor inhoud 2">
            <a:extLst>
              <a:ext uri="{FF2B5EF4-FFF2-40B4-BE49-F238E27FC236}">
                <a16:creationId xmlns:a16="http://schemas.microsoft.com/office/drawing/2014/main" id="{FCE5C0E6-8E1F-4457-9BEA-7785BD140A88}"/>
              </a:ext>
            </a:extLst>
          </p:cNvPr>
          <p:cNvSpPr>
            <a:spLocks noGrp="1"/>
          </p:cNvSpPr>
          <p:nvPr>
            <p:ph idx="1"/>
          </p:nvPr>
        </p:nvSpPr>
        <p:spPr/>
        <p:txBody>
          <a:bodyPr>
            <a:normAutofit/>
          </a:bodyPr>
          <a:lstStyle/>
          <a:p>
            <a:pPr marL="0" indent="0">
              <a:buNone/>
            </a:pPr>
            <a:endParaRPr lang="nl-BE" sz="4800" dirty="0">
              <a:solidFill>
                <a:srgbClr val="0070C0"/>
              </a:solidFill>
              <a:latin typeface="Arial Narrow" panose="020B0606020202030204" pitchFamily="34" charset="0"/>
            </a:endParaRPr>
          </a:p>
          <a:p>
            <a:pPr marL="2286000" lvl="5" indent="0">
              <a:buNone/>
            </a:pPr>
            <a:r>
              <a:rPr lang="nl-BE" sz="4800" dirty="0">
                <a:solidFill>
                  <a:srgbClr val="0070C0"/>
                </a:solidFill>
                <a:latin typeface="Arial Narrow" panose="020B0606020202030204" pitchFamily="34" charset="0"/>
              </a:rPr>
              <a:t>		</a:t>
            </a:r>
          </a:p>
          <a:p>
            <a:pPr marL="2286000" lvl="5" indent="0">
              <a:buNone/>
            </a:pPr>
            <a:r>
              <a:rPr lang="nl-BE" sz="4800" dirty="0">
                <a:solidFill>
                  <a:srgbClr val="0070C0"/>
                </a:solidFill>
                <a:latin typeface="Arial Narrow" panose="020B0606020202030204" pitchFamily="34" charset="0"/>
              </a:rPr>
              <a:t>				</a:t>
            </a:r>
          </a:p>
        </p:txBody>
      </p:sp>
      <p:pic>
        <p:nvPicPr>
          <p:cNvPr id="4" name="Afbeelding 3">
            <a:extLst>
              <a:ext uri="{FF2B5EF4-FFF2-40B4-BE49-F238E27FC236}">
                <a16:creationId xmlns:a16="http://schemas.microsoft.com/office/drawing/2014/main" id="{51F3E8BC-0397-93EC-5D38-0BE33B57C552}"/>
              </a:ext>
            </a:extLst>
          </p:cNvPr>
          <p:cNvPicPr>
            <a:picLocks noChangeAspect="1"/>
          </p:cNvPicPr>
          <p:nvPr/>
        </p:nvPicPr>
        <p:blipFill>
          <a:blip r:embed="rId2"/>
          <a:stretch>
            <a:fillRect/>
          </a:stretch>
        </p:blipFill>
        <p:spPr>
          <a:xfrm>
            <a:off x="6610997" y="816638"/>
            <a:ext cx="3438095" cy="5400726"/>
          </a:xfrm>
          <a:prstGeom prst="rect">
            <a:avLst/>
          </a:prstGeom>
        </p:spPr>
      </p:pic>
    </p:spTree>
    <p:extLst>
      <p:ext uri="{BB962C8B-B14F-4D97-AF65-F5344CB8AC3E}">
        <p14:creationId xmlns:p14="http://schemas.microsoft.com/office/powerpoint/2010/main" val="4061150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a:spLocks noGrp="1"/>
          </p:cNvSpPr>
          <p:nvPr>
            <p:ph type="title"/>
          </p:nvPr>
        </p:nvSpPr>
        <p:spPr>
          <a:xfrm>
            <a:off x="1198880" y="137478"/>
            <a:ext cx="10302240" cy="1143000"/>
          </a:xfrm>
          <a:prstGeom prst="rect">
            <a:avLst/>
          </a:prstGeom>
          <a:noFill/>
          <a:ln>
            <a:noFill/>
          </a:ln>
        </p:spPr>
        <p:txBody>
          <a:bodyPr spcFirstLastPara="1" wrap="square" lIns="91425" tIns="45700" rIns="91425" bIns="45700" anchor="ctr" anchorCtr="0">
            <a:noAutofit/>
          </a:bodyPr>
          <a:lstStyle/>
          <a:p>
            <a:r>
              <a:rPr lang="nl-BE" sz="4000" dirty="0">
                <a:solidFill>
                  <a:srgbClr val="0070C0"/>
                </a:solidFill>
                <a:latin typeface="Arial Narrow" panose="020B0606020202030204" pitchFamily="34" charset="0"/>
                <a:ea typeface="Arial"/>
                <a:cs typeface="Arial"/>
              </a:rPr>
              <a:t>Wat is je </a:t>
            </a:r>
            <a:r>
              <a:rPr lang="nl-BE" sz="4000" dirty="0" err="1">
                <a:solidFill>
                  <a:srgbClr val="0070C0"/>
                </a:solidFill>
                <a:latin typeface="Arial Narrow" panose="020B0606020202030204" pitchFamily="34" charset="0"/>
                <a:ea typeface="Arial"/>
                <a:cs typeface="Arial"/>
              </a:rPr>
              <a:t>droomjob</a:t>
            </a:r>
            <a:r>
              <a:rPr lang="nl-BE" sz="4000" dirty="0">
                <a:solidFill>
                  <a:srgbClr val="0070C0"/>
                </a:solidFill>
                <a:latin typeface="Arial Narrow" panose="020B0606020202030204" pitchFamily="34" charset="0"/>
                <a:ea typeface="Arial"/>
                <a:cs typeface="Arial"/>
              </a:rPr>
              <a:t>?</a:t>
            </a:r>
            <a:endParaRPr sz="4000" b="1" dirty="0">
              <a:solidFill>
                <a:srgbClr val="0070C0"/>
              </a:solidFill>
              <a:latin typeface="Arial Narrow" panose="020B0606020202030204" pitchFamily="34" charset="0"/>
              <a:ea typeface="Arial"/>
              <a:cs typeface="Arial"/>
            </a:endParaRPr>
          </a:p>
        </p:txBody>
      </p:sp>
      <p:sp>
        <p:nvSpPr>
          <p:cNvPr id="149" name="Google Shape;149;p21"/>
          <p:cNvSpPr/>
          <p:nvPr/>
        </p:nvSpPr>
        <p:spPr>
          <a:xfrm>
            <a:off x="283000" y="1628950"/>
            <a:ext cx="4333200" cy="676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Afbeelding 2">
            <a:extLst>
              <a:ext uri="{FF2B5EF4-FFF2-40B4-BE49-F238E27FC236}">
                <a16:creationId xmlns:a16="http://schemas.microsoft.com/office/drawing/2014/main" id="{699D86CC-5F0C-4E24-971F-E32C6D1DEA42}"/>
              </a:ext>
            </a:extLst>
          </p:cNvPr>
          <p:cNvPicPr>
            <a:picLocks noChangeAspect="1"/>
          </p:cNvPicPr>
          <p:nvPr/>
        </p:nvPicPr>
        <p:blipFill>
          <a:blip r:embed="rId3"/>
          <a:stretch>
            <a:fillRect/>
          </a:stretch>
        </p:blipFill>
        <p:spPr>
          <a:xfrm>
            <a:off x="3880884" y="1137684"/>
            <a:ext cx="5071730" cy="4199859"/>
          </a:xfrm>
          <a:prstGeom prst="rect">
            <a:avLst/>
          </a:prstGeom>
        </p:spPr>
      </p:pic>
    </p:spTree>
    <p:extLst>
      <p:ext uri="{BB962C8B-B14F-4D97-AF65-F5344CB8AC3E}">
        <p14:creationId xmlns:p14="http://schemas.microsoft.com/office/powerpoint/2010/main" val="2535714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8" name="Google Shape;188;p26"/>
          <p:cNvSpPr txBox="1">
            <a:spLocks noGrp="1"/>
          </p:cNvSpPr>
          <p:nvPr>
            <p:ph type="title"/>
          </p:nvPr>
        </p:nvSpPr>
        <p:spPr>
          <a:xfrm>
            <a:off x="849161" y="80688"/>
            <a:ext cx="11271719" cy="121503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None/>
            </a:pPr>
            <a:br>
              <a:rPr lang="nl-BE" sz="4000" dirty="0">
                <a:solidFill>
                  <a:srgbClr val="0070C0"/>
                </a:solidFill>
                <a:latin typeface="Algerian" panose="04020705040A02060702" pitchFamily="82" charset="0"/>
                <a:ea typeface="Arial"/>
                <a:cs typeface="Arial"/>
                <a:sym typeface="Arial"/>
              </a:rPr>
            </a:br>
            <a:br>
              <a:rPr lang="nl-BE" sz="4000" dirty="0">
                <a:solidFill>
                  <a:srgbClr val="0070C0"/>
                </a:solidFill>
                <a:latin typeface="Algerian" panose="04020705040A02060702" pitchFamily="82" charset="0"/>
                <a:ea typeface="Arial"/>
                <a:cs typeface="Arial"/>
                <a:sym typeface="Arial"/>
              </a:rPr>
            </a:br>
            <a:br>
              <a:rPr lang="nl-BE" sz="4000" dirty="0">
                <a:solidFill>
                  <a:srgbClr val="0070C0"/>
                </a:solidFill>
                <a:latin typeface="Algerian" panose="04020705040A02060702" pitchFamily="82" charset="0"/>
                <a:ea typeface="Arial"/>
                <a:cs typeface="Arial"/>
                <a:sym typeface="Arial"/>
              </a:rPr>
            </a:br>
            <a:br>
              <a:rPr lang="nl-BE" sz="4000" dirty="0">
                <a:solidFill>
                  <a:srgbClr val="0070C0"/>
                </a:solidFill>
                <a:latin typeface="Algerian" panose="04020705040A02060702" pitchFamily="82" charset="0"/>
                <a:ea typeface="Arial"/>
                <a:cs typeface="Arial"/>
                <a:sym typeface="Arial"/>
              </a:rPr>
            </a:br>
            <a:r>
              <a:rPr lang="nl-BE" sz="4000" dirty="0">
                <a:solidFill>
                  <a:srgbClr val="0070C0"/>
                </a:solidFill>
                <a:latin typeface="Arial Narrow" panose="020B0606020202030204" pitchFamily="34" charset="0"/>
                <a:ea typeface="Arial"/>
                <a:cs typeface="Arial"/>
                <a:sym typeface="Arial"/>
              </a:rPr>
              <a:t>2</a:t>
            </a:r>
            <a:r>
              <a:rPr lang="nl-BE" sz="4000" dirty="0">
                <a:solidFill>
                  <a:srgbClr val="0070C0"/>
                </a:solidFill>
                <a:latin typeface="Algerian" panose="04020705040A02060702" pitchFamily="82" charset="0"/>
                <a:ea typeface="Arial"/>
                <a:cs typeface="Arial"/>
                <a:sym typeface="Arial"/>
              </a:rPr>
              <a:t> </a:t>
            </a:r>
            <a:r>
              <a:rPr lang="nl-BE" sz="4000" dirty="0">
                <a:solidFill>
                  <a:srgbClr val="0070C0"/>
                </a:solidFill>
                <a:latin typeface="Arial Narrow" panose="020B0606020202030204" pitchFamily="34" charset="0"/>
                <a:ea typeface="Arial"/>
                <a:cs typeface="Arial"/>
                <a:sym typeface="Arial"/>
              </a:rPr>
              <a:t>klanten</a:t>
            </a:r>
            <a:br>
              <a:rPr lang="nl-BE" sz="4000" dirty="0">
                <a:solidFill>
                  <a:srgbClr val="0070C0"/>
                </a:solidFill>
                <a:latin typeface="Algerian" panose="04020705040A02060702" pitchFamily="82" charset="0"/>
                <a:ea typeface="Arial"/>
                <a:cs typeface="Arial"/>
                <a:sym typeface="Arial"/>
              </a:rPr>
            </a:br>
            <a:br>
              <a:rPr lang="nl-BE" sz="4000" dirty="0">
                <a:solidFill>
                  <a:srgbClr val="0070C0"/>
                </a:solidFill>
                <a:latin typeface="Algerian" panose="04020705040A02060702" pitchFamily="82" charset="0"/>
                <a:ea typeface="Arial"/>
                <a:cs typeface="Arial"/>
                <a:sym typeface="Arial"/>
              </a:rPr>
            </a:br>
            <a:br>
              <a:rPr lang="nl-BE" sz="4000" dirty="0">
                <a:solidFill>
                  <a:srgbClr val="0070C0"/>
                </a:solidFill>
                <a:latin typeface="Algerian" panose="04020705040A02060702" pitchFamily="82" charset="0"/>
                <a:ea typeface="Arial"/>
                <a:cs typeface="Arial"/>
                <a:sym typeface="Arial"/>
              </a:rPr>
            </a:br>
            <a:endParaRPr sz="4000" b="1" i="0" u="none" strike="noStrike" cap="none" dirty="0">
              <a:solidFill>
                <a:srgbClr val="0070C0"/>
              </a:solidFill>
              <a:latin typeface="Arial Narrow" panose="020B0606020202030204" pitchFamily="34" charset="0"/>
              <a:ea typeface="Arial"/>
              <a:cs typeface="Arial"/>
              <a:sym typeface="Arial"/>
            </a:endParaRPr>
          </a:p>
        </p:txBody>
      </p:sp>
      <p:pic>
        <p:nvPicPr>
          <p:cNvPr id="2" name="Afbeelding 1">
            <a:extLst>
              <a:ext uri="{FF2B5EF4-FFF2-40B4-BE49-F238E27FC236}">
                <a16:creationId xmlns:a16="http://schemas.microsoft.com/office/drawing/2014/main" id="{30880CA2-5567-AE5E-394F-15E75FC90826}"/>
              </a:ext>
            </a:extLst>
          </p:cNvPr>
          <p:cNvPicPr>
            <a:picLocks noChangeAspect="1"/>
          </p:cNvPicPr>
          <p:nvPr/>
        </p:nvPicPr>
        <p:blipFill>
          <a:blip r:embed="rId3"/>
          <a:stretch>
            <a:fillRect/>
          </a:stretch>
        </p:blipFill>
        <p:spPr>
          <a:xfrm>
            <a:off x="3252355" y="1417998"/>
            <a:ext cx="7692400" cy="5440002"/>
          </a:xfrm>
          <a:prstGeom prst="rect">
            <a:avLst/>
          </a:prstGeom>
        </p:spPr>
      </p:pic>
    </p:spTree>
    <p:extLst>
      <p:ext uri="{BB962C8B-B14F-4D97-AF65-F5344CB8AC3E}">
        <p14:creationId xmlns:p14="http://schemas.microsoft.com/office/powerpoint/2010/main" val="3267607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8" name="Google Shape;188;p26"/>
          <p:cNvSpPr txBox="1">
            <a:spLocks noGrp="1"/>
          </p:cNvSpPr>
          <p:nvPr>
            <p:ph type="title"/>
          </p:nvPr>
        </p:nvSpPr>
        <p:spPr>
          <a:xfrm>
            <a:off x="-436418" y="101470"/>
            <a:ext cx="12551417" cy="244430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4000" b="0" i="0" u="none" strike="noStrike" dirty="0">
                <a:solidFill>
                  <a:srgbClr val="0070C0"/>
                </a:solidFill>
                <a:effectLst/>
                <a:latin typeface="Arial Narrow" panose="020B0606020202030204" pitchFamily="34" charset="0"/>
              </a:rPr>
              <a:t>Een </a:t>
            </a:r>
            <a:r>
              <a:rPr lang="nl-NL" sz="4000" b="1" i="0" u="none" strike="noStrike" dirty="0">
                <a:solidFill>
                  <a:srgbClr val="0070C0"/>
                </a:solidFill>
                <a:effectLst/>
                <a:latin typeface="Arial Narrow" panose="020B0606020202030204" pitchFamily="34" charset="0"/>
              </a:rPr>
              <a:t>visie</a:t>
            </a:r>
            <a:r>
              <a:rPr lang="nl-NL" sz="4000" b="0" i="0" u="none" strike="noStrike" dirty="0">
                <a:solidFill>
                  <a:srgbClr val="0070C0"/>
                </a:solidFill>
                <a:effectLst/>
                <a:latin typeface="Arial Narrow" panose="020B0606020202030204" pitchFamily="34" charset="0"/>
              </a:rPr>
              <a:t> </a:t>
            </a:r>
            <a:r>
              <a:rPr lang="nl-NL" sz="4000" b="0" i="0" dirty="0">
                <a:solidFill>
                  <a:srgbClr val="0070C0"/>
                </a:solidFill>
                <a:effectLst/>
                <a:latin typeface="Arial Narrow" panose="020B0606020202030204" pitchFamily="34" charset="0"/>
              </a:rPr>
              <a:t>​</a:t>
            </a:r>
            <a:br>
              <a:rPr lang="nl-NL" sz="4000" b="0" i="0" dirty="0">
                <a:solidFill>
                  <a:srgbClr val="0070C0"/>
                </a:solidFill>
                <a:effectLst/>
                <a:latin typeface="Arial Narrow" panose="020B0606020202030204" pitchFamily="34" charset="0"/>
              </a:rPr>
            </a:br>
            <a:r>
              <a:rPr lang="nl-NL" sz="4000" b="1" i="0" u="none" strike="noStrike" dirty="0">
                <a:solidFill>
                  <a:srgbClr val="0070C0"/>
                </a:solidFill>
                <a:effectLst/>
                <a:latin typeface="Arial Narrow" panose="020B0606020202030204" pitchFamily="34" charset="0"/>
              </a:rPr>
              <a:t>… </a:t>
            </a:r>
            <a:r>
              <a:rPr lang="nl-NL" sz="4000" b="0" i="0" u="none" strike="noStrike" dirty="0">
                <a:solidFill>
                  <a:srgbClr val="0070C0"/>
                </a:solidFill>
                <a:effectLst/>
                <a:latin typeface="Arial Narrow" panose="020B0606020202030204" pitchFamily="34" charset="0"/>
              </a:rPr>
              <a:t>vanuit Kracht, Talenten &amp; Dromen</a:t>
            </a:r>
            <a:r>
              <a:rPr lang="nl-NL" sz="4000" b="0" i="0" dirty="0">
                <a:solidFill>
                  <a:srgbClr val="0070C0"/>
                </a:solidFill>
                <a:effectLst/>
                <a:latin typeface="Arial Narrow" panose="020B0606020202030204" pitchFamily="34" charset="0"/>
              </a:rPr>
              <a:t>​</a:t>
            </a:r>
            <a:br>
              <a:rPr lang="nl-NL" sz="4000" b="0" i="0" dirty="0">
                <a:solidFill>
                  <a:srgbClr val="0070C0"/>
                </a:solidFill>
                <a:effectLst/>
                <a:latin typeface="Arial Narrow" panose="020B0606020202030204" pitchFamily="34" charset="0"/>
              </a:rPr>
            </a:br>
            <a:r>
              <a:rPr lang="nl-NL" sz="4000" b="1" i="0" u="none" strike="noStrike" dirty="0">
                <a:solidFill>
                  <a:srgbClr val="0070C0"/>
                </a:solidFill>
                <a:effectLst/>
                <a:latin typeface="Arial Narrow" panose="020B0606020202030204" pitchFamily="34" charset="0"/>
              </a:rPr>
              <a:t>en </a:t>
            </a:r>
            <a:r>
              <a:rPr lang="nl-NL" sz="4000" b="0" i="0" u="none" strike="noStrike" dirty="0">
                <a:solidFill>
                  <a:srgbClr val="0070C0"/>
                </a:solidFill>
                <a:effectLst/>
                <a:latin typeface="Arial Narrow" panose="020B0606020202030204" pitchFamily="34" charset="0"/>
              </a:rPr>
              <a:t>“</a:t>
            </a:r>
            <a:r>
              <a:rPr lang="nl-NL" sz="4000" b="0" i="1" u="none" strike="noStrike" dirty="0">
                <a:solidFill>
                  <a:srgbClr val="0070C0"/>
                </a:solidFill>
                <a:effectLst/>
                <a:latin typeface="Arial Narrow" panose="020B0606020202030204" pitchFamily="34" charset="0"/>
              </a:rPr>
              <a:t>kunnen</a:t>
            </a:r>
            <a:r>
              <a:rPr lang="nl-NL" sz="4000" b="0" i="0" u="none" strike="noStrike" dirty="0">
                <a:solidFill>
                  <a:srgbClr val="0070C0"/>
                </a:solidFill>
                <a:effectLst/>
                <a:latin typeface="Arial Narrow" panose="020B0606020202030204" pitchFamily="34" charset="0"/>
              </a:rPr>
              <a:t>” </a:t>
            </a:r>
            <a:r>
              <a:rPr lang="nl-NL" sz="4000" b="0" i="0" dirty="0">
                <a:solidFill>
                  <a:srgbClr val="0070C0"/>
                </a:solidFill>
                <a:effectLst/>
                <a:latin typeface="Arial Narrow" panose="020B0606020202030204" pitchFamily="34" charset="0"/>
              </a:rPr>
              <a:t>​</a:t>
            </a:r>
            <a:endParaRPr sz="4000" b="1" i="0" u="none" strike="noStrike" cap="none" dirty="0">
              <a:solidFill>
                <a:srgbClr val="0070C0"/>
              </a:solidFill>
              <a:latin typeface="Arial Narrow" panose="020B0606020202030204" pitchFamily="34" charset="0"/>
              <a:ea typeface="Arial"/>
              <a:cs typeface="Arial"/>
              <a:sym typeface="Arial"/>
            </a:endParaRPr>
          </a:p>
        </p:txBody>
      </p:sp>
      <p:pic>
        <p:nvPicPr>
          <p:cNvPr id="1026" name="Picture 2">
            <a:extLst>
              <a:ext uri="{FF2B5EF4-FFF2-40B4-BE49-F238E27FC236}">
                <a16:creationId xmlns:a16="http://schemas.microsoft.com/office/drawing/2014/main" id="{D2CE2493-1806-B266-F892-67C9FC2A58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46" y="2259590"/>
            <a:ext cx="4876800" cy="41052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854085E-501B-5DE7-EC04-68B3A36F23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703" y="2392939"/>
            <a:ext cx="3829050" cy="383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742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8;p26"/>
          <p:cNvSpPr txBox="1">
            <a:spLocks noGrp="1"/>
          </p:cNvSpPr>
          <p:nvPr>
            <p:ph type="title"/>
          </p:nvPr>
        </p:nvSpPr>
        <p:spPr>
          <a:xfrm>
            <a:off x="1178560" y="101470"/>
            <a:ext cx="10936439" cy="121503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nl-BE" sz="4000" b="0" i="0" u="none" strike="noStrike" dirty="0">
                <a:solidFill>
                  <a:srgbClr val="0070C0"/>
                </a:solidFill>
                <a:effectLst/>
                <a:latin typeface="Arial Narrow" panose="020B0606020202030204" pitchFamily="34" charset="0"/>
              </a:rPr>
              <a:t>… en </a:t>
            </a:r>
            <a:r>
              <a:rPr lang="nl-BE" sz="4000" b="1" i="0" u="none" strike="noStrike" dirty="0">
                <a:solidFill>
                  <a:srgbClr val="0070C0"/>
                </a:solidFill>
                <a:effectLst/>
                <a:latin typeface="Arial Narrow" panose="020B0606020202030204" pitchFamily="34" charset="0"/>
              </a:rPr>
              <a:t>principes</a:t>
            </a:r>
            <a:endParaRPr sz="4000" b="1" i="0" u="none" strike="noStrike" cap="none" dirty="0">
              <a:solidFill>
                <a:srgbClr val="0070C0"/>
              </a:solidFill>
              <a:latin typeface="Arial Narrow" panose="020B0606020202030204" pitchFamily="34" charset="0"/>
              <a:ea typeface="Arial"/>
              <a:cs typeface="Arial"/>
              <a:sym typeface="Arial"/>
            </a:endParaRPr>
          </a:p>
        </p:txBody>
      </p:sp>
      <p:sp>
        <p:nvSpPr>
          <p:cNvPr id="4" name="Tekstvak 3">
            <a:extLst>
              <a:ext uri="{FF2B5EF4-FFF2-40B4-BE49-F238E27FC236}">
                <a16:creationId xmlns:a16="http://schemas.microsoft.com/office/drawing/2014/main" id="{FE7461B4-CC93-6DAA-A903-D13834C12A05}"/>
              </a:ext>
            </a:extLst>
          </p:cNvPr>
          <p:cNvSpPr txBox="1"/>
          <p:nvPr/>
        </p:nvSpPr>
        <p:spPr>
          <a:xfrm>
            <a:off x="1423555" y="1433946"/>
            <a:ext cx="7717847" cy="5078313"/>
          </a:xfrm>
          <a:prstGeom prst="rect">
            <a:avLst/>
          </a:prstGeom>
          <a:noFill/>
        </p:spPr>
        <p:txBody>
          <a:bodyPr wrap="square">
            <a:spAutoFit/>
          </a:bodyPr>
          <a:lstStyle/>
          <a:p>
            <a:pPr algn="l" rtl="0" fontAlgn="base"/>
            <a:r>
              <a:rPr lang="nl-BE" sz="3600" b="0" i="0" u="none" strike="noStrike" dirty="0" err="1">
                <a:solidFill>
                  <a:srgbClr val="404040"/>
                </a:solidFill>
                <a:effectLst/>
                <a:latin typeface="Arial Narrow" panose="020B0606020202030204" pitchFamily="34" charset="0"/>
              </a:rPr>
              <a:t>Place</a:t>
            </a:r>
            <a:r>
              <a:rPr lang="nl-BE" sz="3600" b="0" i="0" u="none" strike="noStrike" dirty="0">
                <a:solidFill>
                  <a:srgbClr val="404040"/>
                </a:solidFill>
                <a:effectLst/>
                <a:latin typeface="Arial Narrow" panose="020B0606020202030204" pitchFamily="34" charset="0"/>
              </a:rPr>
              <a:t> </a:t>
            </a:r>
            <a:r>
              <a:rPr lang="nl-BE" sz="3600" b="0" i="0" u="none" strike="noStrike" dirty="0" err="1">
                <a:solidFill>
                  <a:srgbClr val="404040"/>
                </a:solidFill>
                <a:effectLst/>
                <a:latin typeface="Arial Narrow" panose="020B0606020202030204" pitchFamily="34" charset="0"/>
              </a:rPr>
              <a:t>then</a:t>
            </a:r>
            <a:r>
              <a:rPr lang="nl-BE" sz="3600" b="0" i="0" u="none" strike="noStrike" dirty="0">
                <a:solidFill>
                  <a:srgbClr val="404040"/>
                </a:solidFill>
                <a:effectLst/>
                <a:latin typeface="Arial Narrow" panose="020B0606020202030204" pitchFamily="34" charset="0"/>
              </a:rPr>
              <a:t> train principe</a:t>
            </a:r>
            <a:r>
              <a:rPr lang="en-US" sz="3600" b="0" i="0" dirty="0">
                <a:solidFill>
                  <a:srgbClr val="000000"/>
                </a:solidFill>
                <a:effectLst/>
                <a:latin typeface="Arial Narrow" panose="020B0606020202030204" pitchFamily="34" charset="0"/>
              </a:rPr>
              <a:t>​</a:t>
            </a:r>
          </a:p>
          <a:p>
            <a:pPr algn="l" rtl="0" fontAlgn="base">
              <a:buFont typeface="Arial" panose="020B0604020202020204" pitchFamily="34" charset="0"/>
              <a:buChar char="•"/>
            </a:pPr>
            <a:r>
              <a:rPr lang="nl-BE" sz="3600" b="0" i="0" u="none" strike="noStrike" dirty="0">
                <a:solidFill>
                  <a:srgbClr val="404040"/>
                </a:solidFill>
                <a:effectLst/>
                <a:latin typeface="Arial Narrow" panose="020B0606020202030204" pitchFamily="34" charset="0"/>
              </a:rPr>
              <a:t>Uitgegroeid tot: </a:t>
            </a:r>
            <a:r>
              <a:rPr lang="nl-BE" sz="3600" b="0" i="0" u="none" strike="noStrike" dirty="0" err="1">
                <a:solidFill>
                  <a:srgbClr val="404040"/>
                </a:solidFill>
                <a:effectLst/>
                <a:latin typeface="Arial Narrow" panose="020B0606020202030204" pitchFamily="34" charset="0"/>
              </a:rPr>
              <a:t>place</a:t>
            </a:r>
            <a:r>
              <a:rPr lang="nl-BE" sz="3600" b="0" i="0" u="none" strike="noStrike" dirty="0">
                <a:solidFill>
                  <a:srgbClr val="404040"/>
                </a:solidFill>
                <a:effectLst/>
                <a:latin typeface="Arial Narrow" panose="020B0606020202030204" pitchFamily="34" charset="0"/>
              </a:rPr>
              <a:t>-train-</a:t>
            </a:r>
            <a:r>
              <a:rPr lang="nl-BE" sz="3600" b="0" i="0" u="none" strike="noStrike" dirty="0" err="1">
                <a:solidFill>
                  <a:srgbClr val="404040"/>
                </a:solidFill>
                <a:effectLst/>
                <a:latin typeface="Arial Narrow" panose="020B0606020202030204" pitchFamily="34" charset="0"/>
              </a:rPr>
              <a:t>maintain</a:t>
            </a:r>
            <a:r>
              <a:rPr lang="nl-BE" sz="3600" b="0" i="0" u="none" strike="noStrike" dirty="0">
                <a:solidFill>
                  <a:srgbClr val="404040"/>
                </a:solidFill>
                <a:effectLst/>
                <a:latin typeface="Arial Narrow" panose="020B0606020202030204" pitchFamily="34" charset="0"/>
              </a:rPr>
              <a:t>-</a:t>
            </a:r>
            <a:r>
              <a:rPr lang="nl-BE" sz="3600" b="0" i="0" u="none" strike="noStrike" dirty="0" err="1">
                <a:solidFill>
                  <a:srgbClr val="404040"/>
                </a:solidFill>
                <a:effectLst/>
                <a:latin typeface="Arial Narrow" panose="020B0606020202030204" pitchFamily="34" charset="0"/>
              </a:rPr>
              <a:t>progress</a:t>
            </a:r>
            <a:r>
              <a:rPr lang="nl-BE" sz="3600" b="0" i="0" dirty="0">
                <a:solidFill>
                  <a:srgbClr val="000000"/>
                </a:solidFill>
                <a:effectLst/>
                <a:latin typeface="Arial Narrow" panose="020B0606020202030204" pitchFamily="34" charset="0"/>
              </a:rPr>
              <a:t>​</a:t>
            </a:r>
          </a:p>
          <a:p>
            <a:pPr algn="l" rtl="0" fontAlgn="base"/>
            <a:r>
              <a:rPr lang="nl-BE" sz="3600" b="0" i="0" dirty="0">
                <a:solidFill>
                  <a:srgbClr val="000000"/>
                </a:solidFill>
                <a:effectLst/>
                <a:latin typeface="Arial Narrow" panose="020B0606020202030204" pitchFamily="34" charset="0"/>
              </a:rPr>
              <a:t>​</a:t>
            </a:r>
          </a:p>
          <a:p>
            <a:pPr algn="l" rtl="0" fontAlgn="base"/>
            <a:r>
              <a:rPr lang="nl-BE" sz="3600" b="0" i="0" u="none" strike="noStrike" dirty="0">
                <a:solidFill>
                  <a:srgbClr val="404040"/>
                </a:solidFill>
                <a:effectLst/>
                <a:latin typeface="Arial Narrow" panose="020B0606020202030204" pitchFamily="34" charset="0"/>
              </a:rPr>
              <a:t>Werkgever (en collega's) staat ook centraal</a:t>
            </a:r>
            <a:r>
              <a:rPr lang="nl-BE" sz="3600" b="0" i="0" dirty="0">
                <a:solidFill>
                  <a:srgbClr val="000000"/>
                </a:solidFill>
                <a:effectLst/>
                <a:latin typeface="Arial Narrow" panose="020B0606020202030204" pitchFamily="34" charset="0"/>
              </a:rPr>
              <a:t>​</a:t>
            </a:r>
          </a:p>
          <a:p>
            <a:pPr algn="l" rtl="0" fontAlgn="base">
              <a:buFont typeface="Arial" panose="020B0604020202020204" pitchFamily="34" charset="0"/>
              <a:buChar char="•"/>
            </a:pPr>
            <a:r>
              <a:rPr lang="nl-BE" sz="3600" b="0" i="0" u="none" strike="noStrike" dirty="0">
                <a:solidFill>
                  <a:srgbClr val="404040"/>
                </a:solidFill>
                <a:effectLst/>
                <a:latin typeface="Arial Narrow" panose="020B0606020202030204" pitchFamily="34" charset="0"/>
              </a:rPr>
              <a:t>Hij voorziet in jobs</a:t>
            </a:r>
            <a:r>
              <a:rPr lang="en-US" sz="3600" b="0" i="0" dirty="0">
                <a:solidFill>
                  <a:srgbClr val="000000"/>
                </a:solidFill>
                <a:effectLst/>
                <a:latin typeface="Arial Narrow" panose="020B0606020202030204" pitchFamily="34" charset="0"/>
              </a:rPr>
              <a:t>​</a:t>
            </a:r>
          </a:p>
          <a:p>
            <a:pPr algn="l" rtl="0" fontAlgn="base">
              <a:buFont typeface="Arial" panose="020B0604020202020204" pitchFamily="34" charset="0"/>
              <a:buChar char="•"/>
            </a:pPr>
            <a:r>
              <a:rPr lang="nl-BE" sz="3600" b="0" i="0" u="none" strike="noStrike" dirty="0">
                <a:solidFill>
                  <a:srgbClr val="404040"/>
                </a:solidFill>
                <a:effectLst/>
                <a:latin typeface="Arial Narrow" panose="020B0606020202030204" pitchFamily="34" charset="0"/>
              </a:rPr>
              <a:t>Heeft noden en bezorgdheden waaraan we binnen Supported employment ook tegemoet komen</a:t>
            </a:r>
            <a:r>
              <a:rPr lang="en-US" sz="3600" b="0" i="0" dirty="0">
                <a:solidFill>
                  <a:srgbClr val="000000"/>
                </a:solidFill>
                <a:effectLst/>
                <a:latin typeface="Arial Narrow" panose="020B0606020202030204" pitchFamily="34" charset="0"/>
              </a:rPr>
              <a:t>​</a:t>
            </a:r>
          </a:p>
        </p:txBody>
      </p:sp>
    </p:spTree>
    <p:extLst>
      <p:ext uri="{BB962C8B-B14F-4D97-AF65-F5344CB8AC3E}">
        <p14:creationId xmlns:p14="http://schemas.microsoft.com/office/powerpoint/2010/main" val="3373050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4F342F38-8EE6-DDA3-3F4E-D650042820F1}"/>
              </a:ext>
            </a:extLst>
          </p:cNvPr>
          <p:cNvSpPr txBox="1"/>
          <p:nvPr/>
        </p:nvSpPr>
        <p:spPr>
          <a:xfrm>
            <a:off x="1374198" y="1268082"/>
            <a:ext cx="6094268" cy="707886"/>
          </a:xfrm>
          <a:prstGeom prst="rect">
            <a:avLst/>
          </a:prstGeom>
          <a:noFill/>
        </p:spPr>
        <p:txBody>
          <a:bodyPr wrap="square">
            <a:spAutoFit/>
          </a:bodyPr>
          <a:lstStyle/>
          <a:p>
            <a:r>
              <a:rPr lang="nl-BE" sz="4000" b="0" i="0" u="none" strike="noStrike" dirty="0">
                <a:solidFill>
                  <a:srgbClr val="0070C0"/>
                </a:solidFill>
                <a:effectLst/>
                <a:latin typeface="Arial Narrow" panose="020B0606020202030204" pitchFamily="34" charset="0"/>
              </a:rPr>
              <a:t>Met </a:t>
            </a:r>
            <a:r>
              <a:rPr lang="nl-BE" sz="4000" b="1" i="0" u="none" strike="noStrike" dirty="0">
                <a:solidFill>
                  <a:srgbClr val="0070C0"/>
                </a:solidFill>
                <a:effectLst/>
                <a:latin typeface="Arial Narrow" panose="020B0606020202030204" pitchFamily="34" charset="0"/>
              </a:rPr>
              <a:t>waarden …</a:t>
            </a:r>
            <a:r>
              <a:rPr lang="nl-BE" sz="4000" b="0" i="0" dirty="0">
                <a:solidFill>
                  <a:srgbClr val="0070C0"/>
                </a:solidFill>
                <a:effectLst/>
                <a:latin typeface="Arial Narrow" panose="020B0606020202030204" pitchFamily="34" charset="0"/>
              </a:rPr>
              <a:t>​</a:t>
            </a:r>
            <a:endParaRPr lang="nl-BE" sz="4000" dirty="0">
              <a:solidFill>
                <a:srgbClr val="0070C0"/>
              </a:solidFill>
              <a:latin typeface="Arial Narrow" panose="020B0606020202030204" pitchFamily="34" charset="0"/>
            </a:endParaRPr>
          </a:p>
        </p:txBody>
      </p:sp>
      <p:sp>
        <p:nvSpPr>
          <p:cNvPr id="7" name="Tekstvak 6">
            <a:extLst>
              <a:ext uri="{FF2B5EF4-FFF2-40B4-BE49-F238E27FC236}">
                <a16:creationId xmlns:a16="http://schemas.microsoft.com/office/drawing/2014/main" id="{00326BD3-3795-AB1E-2A4B-0E1823615ADC}"/>
              </a:ext>
            </a:extLst>
          </p:cNvPr>
          <p:cNvSpPr txBox="1"/>
          <p:nvPr/>
        </p:nvSpPr>
        <p:spPr>
          <a:xfrm>
            <a:off x="5644860" y="1163783"/>
            <a:ext cx="6678757" cy="646331"/>
          </a:xfrm>
          <a:prstGeom prst="rect">
            <a:avLst/>
          </a:prstGeom>
          <a:noFill/>
        </p:spPr>
        <p:txBody>
          <a:bodyPr wrap="square">
            <a:spAutoFit/>
          </a:bodyPr>
          <a:lstStyle/>
          <a:p>
            <a:pPr algn="l" rtl="0" fontAlgn="base"/>
            <a:r>
              <a:rPr lang="nl-BE" b="0" i="0" u="none" strike="noStrike" dirty="0">
                <a:solidFill>
                  <a:srgbClr val="000000"/>
                </a:solidFill>
                <a:effectLst/>
                <a:latin typeface="Verdana" panose="020B0604030504040204" pitchFamily="34" charset="0"/>
              </a:rPr>
              <a:t>Het gaat niet over </a:t>
            </a:r>
            <a:r>
              <a:rPr lang="nl-BE" b="1" i="0" u="none" strike="noStrike" dirty="0">
                <a:solidFill>
                  <a:srgbClr val="000000"/>
                </a:solidFill>
                <a:effectLst/>
                <a:latin typeface="Verdana" panose="020B0604030504040204" pitchFamily="34" charset="0"/>
              </a:rPr>
              <a:t>WAT</a:t>
            </a:r>
            <a:r>
              <a:rPr lang="nl-BE" b="0" i="0" u="none" strike="noStrike" dirty="0">
                <a:solidFill>
                  <a:srgbClr val="000000"/>
                </a:solidFill>
                <a:effectLst/>
                <a:latin typeface="Verdana" panose="020B0604030504040204" pitchFamily="34" charset="0"/>
              </a:rPr>
              <a:t> ze </a:t>
            </a:r>
            <a:r>
              <a:rPr lang="nl-BE" b="1" i="0" u="none" strike="noStrike" dirty="0">
                <a:solidFill>
                  <a:srgbClr val="000000"/>
                </a:solidFill>
                <a:effectLst/>
                <a:latin typeface="Verdana" panose="020B0604030504040204" pitchFamily="34" charset="0"/>
              </a:rPr>
              <a:t>ZIJN</a:t>
            </a:r>
            <a:r>
              <a:rPr lang="nl-BE" b="0" i="0" u="none" strike="noStrike" dirty="0">
                <a:solidFill>
                  <a:srgbClr val="000000"/>
                </a:solidFill>
                <a:effectLst/>
                <a:latin typeface="Verdana" panose="020B0604030504040204" pitchFamily="34" charset="0"/>
              </a:rPr>
              <a:t>,</a:t>
            </a:r>
            <a:r>
              <a:rPr lang="en-US" b="0" i="0" dirty="0">
                <a:solidFill>
                  <a:srgbClr val="000000"/>
                </a:solidFill>
                <a:effectLst/>
                <a:latin typeface="Verdana" panose="020B0604030504040204" pitchFamily="34" charset="0"/>
              </a:rPr>
              <a:t>​</a:t>
            </a:r>
            <a:endParaRPr lang="en-US" b="0" i="0" dirty="0">
              <a:solidFill>
                <a:srgbClr val="000000"/>
              </a:solidFill>
              <a:effectLst/>
              <a:latin typeface="Segoe UI" panose="020B0502040204020203" pitchFamily="34" charset="0"/>
            </a:endParaRPr>
          </a:p>
          <a:p>
            <a:pPr algn="l" rtl="0" fontAlgn="base"/>
            <a:r>
              <a:rPr lang="nl-BE" b="0" i="0" u="none" strike="noStrike" dirty="0">
                <a:solidFill>
                  <a:srgbClr val="000000"/>
                </a:solidFill>
                <a:effectLst/>
                <a:latin typeface="Verdana" panose="020B0604030504040204" pitchFamily="34" charset="0"/>
              </a:rPr>
              <a:t>Maar </a:t>
            </a:r>
            <a:r>
              <a:rPr lang="nl-BE" b="1" i="0" u="none" strike="noStrike" dirty="0">
                <a:solidFill>
                  <a:srgbClr val="FF0000"/>
                </a:solidFill>
                <a:effectLst/>
                <a:latin typeface="Verdana" panose="020B0604030504040204" pitchFamily="34" charset="0"/>
              </a:rPr>
              <a:t>WIE</a:t>
            </a:r>
            <a:r>
              <a:rPr lang="nl-BE" b="0" i="0" u="none" strike="noStrike" dirty="0">
                <a:solidFill>
                  <a:srgbClr val="000000"/>
                </a:solidFill>
                <a:effectLst/>
                <a:latin typeface="Verdana" panose="020B0604030504040204" pitchFamily="34" charset="0"/>
              </a:rPr>
              <a:t> hij of zij</a:t>
            </a:r>
            <a:r>
              <a:rPr lang="nl-BE" b="1" i="0" u="none" strike="noStrike" dirty="0">
                <a:solidFill>
                  <a:srgbClr val="FF0000"/>
                </a:solidFill>
                <a:effectLst/>
                <a:latin typeface="Verdana" panose="020B0604030504040204" pitchFamily="34" charset="0"/>
              </a:rPr>
              <a:t> WORDEN</a:t>
            </a:r>
            <a:r>
              <a:rPr lang="en-US" b="0" i="0" dirty="0">
                <a:solidFill>
                  <a:srgbClr val="000000"/>
                </a:solidFill>
                <a:effectLst/>
                <a:latin typeface="Verdana" panose="020B0604030504040204" pitchFamily="34" charset="0"/>
              </a:rPr>
              <a:t>​</a:t>
            </a:r>
            <a:endParaRPr lang="en-US" b="0" i="0" dirty="0">
              <a:solidFill>
                <a:srgbClr val="000000"/>
              </a:solidFill>
              <a:effectLst/>
              <a:latin typeface="Segoe UI" panose="020B0502040204020203" pitchFamily="34" charset="0"/>
            </a:endParaRPr>
          </a:p>
        </p:txBody>
      </p:sp>
      <p:sp>
        <p:nvSpPr>
          <p:cNvPr id="9" name="Tekstvak 8">
            <a:extLst>
              <a:ext uri="{FF2B5EF4-FFF2-40B4-BE49-F238E27FC236}">
                <a16:creationId xmlns:a16="http://schemas.microsoft.com/office/drawing/2014/main" id="{88519E56-E4F6-9B08-C2CD-39265E30517A}"/>
              </a:ext>
            </a:extLst>
          </p:cNvPr>
          <p:cNvSpPr txBox="1"/>
          <p:nvPr/>
        </p:nvSpPr>
        <p:spPr>
          <a:xfrm>
            <a:off x="1374198" y="2213664"/>
            <a:ext cx="6094268" cy="3539430"/>
          </a:xfrm>
          <a:prstGeom prst="rect">
            <a:avLst/>
          </a:prstGeom>
          <a:noFill/>
        </p:spPr>
        <p:txBody>
          <a:bodyPr wrap="square">
            <a:spAutoFit/>
          </a:bodyPr>
          <a:lstStyle/>
          <a:p>
            <a:pPr algn="l" rtl="0" fontAlgn="base"/>
            <a:r>
              <a:rPr lang="nl-NL" sz="2800" b="1" i="0" u="none" strike="noStrike" dirty="0">
                <a:solidFill>
                  <a:srgbClr val="000000"/>
                </a:solidFill>
                <a:effectLst/>
                <a:latin typeface="Calibri" panose="020F0502020204030204" pitchFamily="34" charset="0"/>
              </a:rPr>
              <a:t>Geloven </a:t>
            </a:r>
            <a:r>
              <a:rPr lang="nl-NL" sz="2800" b="0" i="0" u="none" strike="noStrike" dirty="0">
                <a:solidFill>
                  <a:srgbClr val="000000"/>
                </a:solidFill>
                <a:effectLst/>
                <a:latin typeface="Calibri" panose="020F0502020204030204" pitchFamily="34" charset="0"/>
              </a:rPr>
              <a:t>in de positieve </a:t>
            </a:r>
            <a:r>
              <a:rPr lang="nl-NL" sz="2800" b="1" i="0" u="none" strike="noStrike" dirty="0">
                <a:solidFill>
                  <a:srgbClr val="000000"/>
                </a:solidFill>
                <a:effectLst/>
                <a:latin typeface="Calibri" panose="020F0502020204030204" pitchFamily="34" charset="0"/>
              </a:rPr>
              <a:t>bijdrage </a:t>
            </a:r>
            <a:r>
              <a:rPr lang="nl-NL" sz="2800" b="0" i="0" u="none" strike="noStrike" dirty="0">
                <a:solidFill>
                  <a:srgbClr val="000000"/>
                </a:solidFill>
                <a:effectLst/>
                <a:latin typeface="Calibri" panose="020F0502020204030204" pitchFamily="34" charset="0"/>
              </a:rPr>
              <a:t>die mensen kunnen leveren aan de </a:t>
            </a:r>
            <a:r>
              <a:rPr lang="nl-NL" sz="2800" b="1" i="0" u="none" strike="noStrike" dirty="0">
                <a:solidFill>
                  <a:srgbClr val="000000"/>
                </a:solidFill>
                <a:effectLst/>
                <a:latin typeface="Calibri" panose="020F0502020204030204" pitchFamily="34" charset="0"/>
              </a:rPr>
              <a:t>werkplek</a:t>
            </a:r>
            <a:r>
              <a:rPr lang="nl-NL" sz="2800" b="0" i="0" dirty="0">
                <a:solidFill>
                  <a:srgbClr val="000000"/>
                </a:solidFill>
                <a:effectLst/>
                <a:latin typeface="Calibri" panose="020F0502020204030204" pitchFamily="34" charset="0"/>
              </a:rPr>
              <a:t>​</a:t>
            </a:r>
            <a:endParaRPr lang="nl-NL" sz="2800" b="0" i="0" dirty="0">
              <a:solidFill>
                <a:srgbClr val="000000"/>
              </a:solidFill>
              <a:effectLst/>
              <a:latin typeface="Segoe UI" panose="020B0502040204020203" pitchFamily="34" charset="0"/>
            </a:endParaRPr>
          </a:p>
          <a:p>
            <a:pPr algn="l" rtl="0" fontAlgn="base"/>
            <a:r>
              <a:rPr lang="nl-NL" sz="2800" b="0" i="0" u="none" strike="noStrike" dirty="0">
                <a:solidFill>
                  <a:srgbClr val="000000"/>
                </a:solidFill>
                <a:effectLst/>
                <a:latin typeface="Calibri" panose="020F0502020204030204" pitchFamily="34" charset="0"/>
              </a:rPr>
              <a:t>-</a:t>
            </a:r>
            <a:r>
              <a:rPr lang="nl-NL" sz="2800" b="1" i="0" u="none" strike="noStrike" dirty="0">
                <a:solidFill>
                  <a:srgbClr val="000000"/>
                </a:solidFill>
                <a:effectLst/>
                <a:latin typeface="Calibri" panose="020F0502020204030204" pitchFamily="34" charset="0"/>
              </a:rPr>
              <a:t>Iedereen</a:t>
            </a:r>
            <a:r>
              <a:rPr lang="nl-NL" sz="2800" b="0" i="0" u="none" strike="noStrike" dirty="0">
                <a:solidFill>
                  <a:srgbClr val="000000"/>
                </a:solidFill>
                <a:effectLst/>
                <a:latin typeface="Calibri" panose="020F0502020204030204" pitchFamily="34" charset="0"/>
              </a:rPr>
              <a:t> heeft toegang tot een </a:t>
            </a:r>
            <a:r>
              <a:rPr lang="nl-NL" sz="2800" b="1" i="0" u="none" strike="noStrike" dirty="0">
                <a:solidFill>
                  <a:srgbClr val="000000"/>
                </a:solidFill>
                <a:effectLst/>
                <a:latin typeface="Calibri" panose="020F0502020204030204" pitchFamily="34" charset="0"/>
              </a:rPr>
              <a:t>echte job met gelijke voorwaarden</a:t>
            </a:r>
            <a:r>
              <a:rPr lang="nl-NL" sz="2800" b="0" i="0" dirty="0">
                <a:solidFill>
                  <a:srgbClr val="000000"/>
                </a:solidFill>
                <a:effectLst/>
                <a:latin typeface="Calibri" panose="020F0502020204030204" pitchFamily="34" charset="0"/>
              </a:rPr>
              <a:t>​</a:t>
            </a:r>
            <a:endParaRPr lang="nl-NL" sz="2800" b="0" i="0" dirty="0">
              <a:solidFill>
                <a:srgbClr val="000000"/>
              </a:solidFill>
              <a:effectLst/>
              <a:latin typeface="Segoe UI" panose="020B0502040204020203" pitchFamily="34" charset="0"/>
            </a:endParaRPr>
          </a:p>
          <a:p>
            <a:pPr algn="l" rtl="0" fontAlgn="base"/>
            <a:r>
              <a:rPr lang="nl-NL" sz="2800" b="0" i="0" u="none" strike="noStrike" dirty="0">
                <a:solidFill>
                  <a:srgbClr val="000000"/>
                </a:solidFill>
                <a:effectLst/>
                <a:latin typeface="Calibri" panose="020F0502020204030204" pitchFamily="34" charset="0"/>
              </a:rPr>
              <a:t>-Zero </a:t>
            </a:r>
            <a:r>
              <a:rPr lang="nl-NL" sz="2800" b="0" i="0" u="none" strike="noStrike" dirty="0" err="1">
                <a:solidFill>
                  <a:srgbClr val="000000"/>
                </a:solidFill>
                <a:effectLst/>
                <a:latin typeface="Calibri" panose="020F0502020204030204" pitchFamily="34" charset="0"/>
              </a:rPr>
              <a:t>rejection</a:t>
            </a:r>
            <a:r>
              <a:rPr lang="nl-NL" sz="2800" b="0" i="0" u="none" strike="noStrike" dirty="0">
                <a:solidFill>
                  <a:srgbClr val="000000"/>
                </a:solidFill>
                <a:effectLst/>
                <a:latin typeface="Calibri" panose="020F0502020204030204" pitchFamily="34" charset="0"/>
              </a:rPr>
              <a:t>/</a:t>
            </a:r>
            <a:r>
              <a:rPr lang="nl-NL" sz="2800" b="0" i="0" u="none" strike="noStrike" dirty="0" err="1">
                <a:solidFill>
                  <a:srgbClr val="000000"/>
                </a:solidFill>
                <a:effectLst/>
                <a:latin typeface="Calibri" panose="020F0502020204030204" pitchFamily="34" charset="0"/>
              </a:rPr>
              <a:t>exclusion</a:t>
            </a:r>
            <a:r>
              <a:rPr lang="nl-NL" sz="2800" b="0" i="0" u="none" strike="noStrike" dirty="0">
                <a:solidFill>
                  <a:srgbClr val="000000"/>
                </a:solidFill>
                <a:effectLst/>
                <a:latin typeface="Calibri" panose="020F0502020204030204" pitchFamily="34" charset="0"/>
              </a:rPr>
              <a:t> – </a:t>
            </a:r>
            <a:r>
              <a:rPr lang="nl-NL" sz="2800" b="1" i="0" u="none" strike="noStrike" dirty="0">
                <a:solidFill>
                  <a:srgbClr val="000000"/>
                </a:solidFill>
                <a:effectLst/>
                <a:latin typeface="Calibri" panose="020F0502020204030204" pitchFamily="34" charset="0"/>
              </a:rPr>
              <a:t>iedereen kan werken</a:t>
            </a:r>
            <a:r>
              <a:rPr lang="nl-NL" sz="2800" b="0" i="0" u="none" strike="noStrike" dirty="0">
                <a:solidFill>
                  <a:srgbClr val="000000"/>
                </a:solidFill>
                <a:effectLst/>
                <a:latin typeface="Calibri" panose="020F0502020204030204" pitchFamily="34" charset="0"/>
              </a:rPr>
              <a:t> </a:t>
            </a:r>
            <a:r>
              <a:rPr lang="en-US" sz="2800" b="0" i="0" dirty="0">
                <a:solidFill>
                  <a:srgbClr val="000000"/>
                </a:solidFill>
                <a:effectLst/>
                <a:latin typeface="Calibri" panose="020F0502020204030204" pitchFamily="34" charset="0"/>
              </a:rPr>
              <a:t>​</a:t>
            </a:r>
            <a:endParaRPr lang="en-US" sz="2800" b="0" i="0" dirty="0">
              <a:solidFill>
                <a:srgbClr val="000000"/>
              </a:solidFill>
              <a:effectLst/>
              <a:latin typeface="Segoe UI" panose="020B0502040204020203" pitchFamily="34" charset="0"/>
            </a:endParaRPr>
          </a:p>
          <a:p>
            <a:pPr algn="l" rtl="0" fontAlgn="base"/>
            <a:r>
              <a:rPr lang="nl-NL" sz="2800" b="0" i="0" dirty="0">
                <a:solidFill>
                  <a:srgbClr val="000000"/>
                </a:solidFill>
                <a:effectLst/>
                <a:latin typeface="Calibri" panose="020F0502020204030204" pitchFamily="34" charset="0"/>
              </a:rPr>
              <a:t>​</a:t>
            </a:r>
            <a:endParaRPr lang="nl-NL" sz="28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707301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94D691-7DB4-4D3B-8271-27CA80E95AAF}"/>
              </a:ext>
            </a:extLst>
          </p:cNvPr>
          <p:cNvSpPr>
            <a:spLocks noGrp="1"/>
          </p:cNvSpPr>
          <p:nvPr>
            <p:ph type="title"/>
          </p:nvPr>
        </p:nvSpPr>
        <p:spPr/>
        <p:txBody>
          <a:bodyPr/>
          <a:lstStyle/>
          <a:p>
            <a:r>
              <a:rPr lang="nl-BE" dirty="0">
                <a:solidFill>
                  <a:srgbClr val="0070C0"/>
                </a:solidFill>
                <a:latin typeface="Arial Narrow" panose="020B0606020202030204" pitchFamily="34" charset="0"/>
              </a:rPr>
              <a:t>Hoe zit het met onze </a:t>
            </a:r>
            <a:r>
              <a:rPr lang="nl-BE" dirty="0" err="1">
                <a:solidFill>
                  <a:srgbClr val="0070C0"/>
                </a:solidFill>
                <a:latin typeface="Arial Narrow" panose="020B0606020202030204" pitchFamily="34" charset="0"/>
              </a:rPr>
              <a:t>mindset</a:t>
            </a:r>
            <a:r>
              <a:rPr lang="nl-BE" dirty="0">
                <a:solidFill>
                  <a:srgbClr val="0070C0"/>
                </a:solidFill>
                <a:latin typeface="Arial Narrow" panose="020B0606020202030204" pitchFamily="34" charset="0"/>
              </a:rPr>
              <a:t>!</a:t>
            </a:r>
            <a:endParaRPr lang="nl-NL" dirty="0">
              <a:solidFill>
                <a:srgbClr val="0070C0"/>
              </a:solidFill>
              <a:latin typeface="Arial Narrow" panose="020B0606020202030204" pitchFamily="34" charset="0"/>
            </a:endParaRPr>
          </a:p>
        </p:txBody>
      </p:sp>
      <p:sp>
        <p:nvSpPr>
          <p:cNvPr id="3" name="Tijdelijke aanduiding voor inhoud 2">
            <a:extLst>
              <a:ext uri="{FF2B5EF4-FFF2-40B4-BE49-F238E27FC236}">
                <a16:creationId xmlns:a16="http://schemas.microsoft.com/office/drawing/2014/main" id="{1ACE3B7C-7BB8-4913-8950-16273D65A53A}"/>
              </a:ext>
            </a:extLst>
          </p:cNvPr>
          <p:cNvSpPr>
            <a:spLocks noGrp="1"/>
          </p:cNvSpPr>
          <p:nvPr>
            <p:ph idx="1"/>
          </p:nvPr>
        </p:nvSpPr>
        <p:spPr>
          <a:xfrm>
            <a:off x="677333" y="2160589"/>
            <a:ext cx="9650889" cy="3880773"/>
          </a:xfrm>
        </p:spPr>
        <p:txBody>
          <a:bodyPr>
            <a:normAutofit/>
          </a:bodyPr>
          <a:lstStyle/>
          <a:p>
            <a:r>
              <a:rPr lang="nl-BE" sz="3200"/>
              <a:t>Geïnformeerde keuze!</a:t>
            </a:r>
          </a:p>
          <a:p>
            <a:r>
              <a:rPr lang="nl-BE" sz="3200"/>
              <a:t>Klant is eigenaar van zijn traject en wij - als dienstverlener - zijn eigenaar van onze dienstverlening</a:t>
            </a:r>
          </a:p>
          <a:p>
            <a:r>
              <a:rPr lang="nl-BE" sz="3200"/>
              <a:t>Als coach speelt ook onze eigen ‘professionele identiteit’ een rol</a:t>
            </a:r>
          </a:p>
          <a:p>
            <a:r>
              <a:rPr lang="nl-BE" sz="3200"/>
              <a:t>Wat betekent werk hebben – werk zoeken</a:t>
            </a:r>
            <a:endParaRPr lang="nl-NL" sz="3200"/>
          </a:p>
          <a:p>
            <a:endParaRPr lang="nl-BE" sz="3200"/>
          </a:p>
          <a:p>
            <a:endParaRPr lang="nl-BE" sz="3200"/>
          </a:p>
          <a:p>
            <a:endParaRPr lang="nl-NL" sz="3200"/>
          </a:p>
        </p:txBody>
      </p:sp>
      <p:pic>
        <p:nvPicPr>
          <p:cNvPr id="5" name="Afbeelding 4">
            <a:extLst>
              <a:ext uri="{FF2B5EF4-FFF2-40B4-BE49-F238E27FC236}">
                <a16:creationId xmlns:a16="http://schemas.microsoft.com/office/drawing/2014/main" id="{4E10C74B-5509-4E01-A9E0-9848613F2661}"/>
              </a:ext>
            </a:extLst>
          </p:cNvPr>
          <p:cNvPicPr>
            <a:picLocks noChangeAspect="1"/>
          </p:cNvPicPr>
          <p:nvPr/>
        </p:nvPicPr>
        <p:blipFill>
          <a:blip r:embed="rId3"/>
          <a:stretch>
            <a:fillRect/>
          </a:stretch>
        </p:blipFill>
        <p:spPr>
          <a:xfrm>
            <a:off x="677333" y="5622648"/>
            <a:ext cx="10085605" cy="837427"/>
          </a:xfrm>
          <a:prstGeom prst="rect">
            <a:avLst/>
          </a:prstGeom>
        </p:spPr>
      </p:pic>
      <p:pic>
        <p:nvPicPr>
          <p:cNvPr id="6" name="Afbeelding 6">
            <a:extLst>
              <a:ext uri="{FF2B5EF4-FFF2-40B4-BE49-F238E27FC236}">
                <a16:creationId xmlns:a16="http://schemas.microsoft.com/office/drawing/2014/main" id="{F461E155-7D14-4C56-A6EF-AB792E6E9CC0}"/>
              </a:ext>
            </a:extLst>
          </p:cNvPr>
          <p:cNvPicPr>
            <a:picLocks noChangeAspect="1"/>
          </p:cNvPicPr>
          <p:nvPr/>
        </p:nvPicPr>
        <p:blipFill>
          <a:blip r:embed="rId4"/>
          <a:stretch>
            <a:fillRect/>
          </a:stretch>
        </p:blipFill>
        <p:spPr>
          <a:xfrm>
            <a:off x="7839075" y="136627"/>
            <a:ext cx="2743200" cy="2260397"/>
          </a:xfrm>
          <a:prstGeom prst="rect">
            <a:avLst/>
          </a:prstGeom>
        </p:spPr>
      </p:pic>
    </p:spTree>
    <p:extLst>
      <p:ext uri="{BB962C8B-B14F-4D97-AF65-F5344CB8AC3E}">
        <p14:creationId xmlns:p14="http://schemas.microsoft.com/office/powerpoint/2010/main" val="138710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Facet">
  <a:themeElements>
    <a:clrScheme name="Roodoranj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B41BF87627FA46AC2EC9C3B618E994" ma:contentTypeVersion="12" ma:contentTypeDescription="Een nieuw document maken." ma:contentTypeScope="" ma:versionID="d415c65165df96353c52daf863b49b30">
  <xsd:schema xmlns:xsd="http://www.w3.org/2001/XMLSchema" xmlns:xs="http://www.w3.org/2001/XMLSchema" xmlns:p="http://schemas.microsoft.com/office/2006/metadata/properties" xmlns:ns1="http://schemas.microsoft.com/sharepoint/v3" xmlns:ns2="f8e09844-7984-4e5b-8dd6-8bdd87413069" xmlns:ns3="9eacd345-a668-41d6-b68a-dc7742f88e50" targetNamespace="http://schemas.microsoft.com/office/2006/metadata/properties" ma:root="true" ma:fieldsID="35a48374a1feae2b415b543a8a0984d6" ns1:_="" ns2:_="" ns3:_="">
    <xsd:import namespace="http://schemas.microsoft.com/sharepoint/v3"/>
    <xsd:import namespace="f8e09844-7984-4e5b-8dd6-8bdd87413069"/>
    <xsd:import namespace="9eacd345-a668-41d6-b68a-dc7742f88e50"/>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Begindatum van de planning" ma:description="Geplande begindatum is een sitekolom die door de publicatiefunctie gemaakt wordt. Het wordt gebruikt om een specifieke datum en tijd op te geven waarop de pagina voor het eerst verschijnt voor sitebezoekers." ma:internalName="PublishingStartDate">
      <xsd:simpleType>
        <xsd:restriction base="dms:Unknown"/>
      </xsd:simpleType>
    </xsd:element>
    <xsd:element name="PublishingExpirationDate" ma:index="9" nillable="true" ma:displayName="Einddatum van de planning" ma:description="Geplande einddatum is een sitekolom die door de publicatiefunctie gemaakt wordt. Het wordt gebruikt om een specifieke datum en tijd op te geven waarop de pagina niet langer verschijnt voor sitebezoeke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8e09844-7984-4e5b-8dd6-8bdd87413069" elementFormDefault="qualified">
    <xsd:import namespace="http://schemas.microsoft.com/office/2006/documentManagement/types"/>
    <xsd:import namespace="http://schemas.microsoft.com/office/infopath/2007/PartnerControls"/>
    <xsd:element name="SharedWithUsers" ma:index="10"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acd345-a668-41d6-b68a-dc7742f88e50"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5D98D2-9408-42D4-96E5-3F89FC9C0E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8e09844-7984-4e5b-8dd6-8bdd87413069"/>
    <ds:schemaRef ds:uri="9eacd345-a668-41d6-b68a-dc7742f88e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B74FAB-7D79-4CCE-BE9D-AF29F47E0A26}">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C5A19EBF-2443-4434-8B82-2122FE8BB9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TotalTime>
  <Words>342</Words>
  <Application>Microsoft Office PowerPoint</Application>
  <PresentationFormat>Breedbeeld</PresentationFormat>
  <Paragraphs>43</Paragraphs>
  <Slides>11</Slides>
  <Notes>10</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11</vt:i4>
      </vt:variant>
    </vt:vector>
  </HeadingPairs>
  <TitlesOfParts>
    <vt:vector size="22" baseType="lpstr">
      <vt:lpstr>Algerian</vt:lpstr>
      <vt:lpstr>Arial</vt:lpstr>
      <vt:lpstr>Arial Narrow</vt:lpstr>
      <vt:lpstr>Calibri</vt:lpstr>
      <vt:lpstr>Calibri Light</vt:lpstr>
      <vt:lpstr>myriad-pro</vt:lpstr>
      <vt:lpstr>myriad-pro-condensed</vt:lpstr>
      <vt:lpstr>Segoe UI</vt:lpstr>
      <vt:lpstr>Verdana</vt:lpstr>
      <vt:lpstr>Wingdings 3</vt:lpstr>
      <vt:lpstr>Facet</vt:lpstr>
      <vt:lpstr> Jij SUEM-coach? </vt:lpstr>
      <vt:lpstr>Supported Employment …</vt:lpstr>
      <vt:lpstr>Betaalde arbeid voor  iedereen….</vt:lpstr>
      <vt:lpstr>Wat is je droomjob?</vt:lpstr>
      <vt:lpstr>    2 klanten   </vt:lpstr>
      <vt:lpstr>Een visie ​ … vanuit Kracht, Talenten &amp; Dromen​ en “kunnen” ​</vt:lpstr>
      <vt:lpstr>… en principes</vt:lpstr>
      <vt:lpstr>PowerPoint-presentatie</vt:lpstr>
      <vt:lpstr>Hoe zit het met onze mindset!</vt:lpstr>
      <vt:lpstr>PowerPoint-presentatie</vt:lpstr>
      <vt:lpstr>Rut Kelchtermans Supported Employment coach rut.kelchtermans@Synkroon.be 0493 89 47 32  Charlien Sysmans  Supported Employment coach charlien.Sysmans@synkroon.be  0492 25 92 06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Werkkracht in …</dc:title>
  <dc:creator>Els Ghesquiere</dc:creator>
  <cp:lastModifiedBy>Charlien Sysmans</cp:lastModifiedBy>
  <cp:revision>337</cp:revision>
  <cp:lastPrinted>2018-04-30T12:52:11Z</cp:lastPrinted>
  <dcterms:created xsi:type="dcterms:W3CDTF">2017-08-31T12:07:24Z</dcterms:created>
  <dcterms:modified xsi:type="dcterms:W3CDTF">2023-11-22T07:27:15Z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0x0101000AB41BF87627FA46AC2EC9C3B618E994</vt:lpwstr>
  </property>
</Properties>
</file>